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7" r:id="rId6"/>
    <p:sldId id="283" r:id="rId7"/>
    <p:sldId id="258" r:id="rId8"/>
    <p:sldId id="284" r:id="rId9"/>
    <p:sldId id="292" r:id="rId10"/>
    <p:sldId id="264" r:id="rId11"/>
    <p:sldId id="285" r:id="rId12"/>
    <p:sldId id="286" r:id="rId13"/>
    <p:sldId id="288" r:id="rId14"/>
    <p:sldId id="289" r:id="rId15"/>
    <p:sldId id="290" r:id="rId16"/>
    <p:sldId id="293" r:id="rId17"/>
    <p:sldId id="294" r:id="rId18"/>
    <p:sldId id="295" r:id="rId19"/>
    <p:sldId id="296" r:id="rId20"/>
    <p:sldId id="297" r:id="rId21"/>
    <p:sldId id="298" r:id="rId22"/>
    <p:sldId id="279"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F4E79"/>
    <a:srgbClr val="15142A"/>
    <a:srgbClr val="FAED3B"/>
    <a:srgbClr val="70AD47"/>
    <a:srgbClr val="A7FDFF"/>
    <a:srgbClr val="3CDFE6"/>
    <a:srgbClr val="0C0D0E"/>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55" d="100"/>
          <a:sy n="55" d="100"/>
        </p:scale>
        <p:origin x="620"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9/14/2021</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9/14/2021</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9/14/2021</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9/14/2021</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9/14/2021</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9/14/2021</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9/14/2021</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9/14/2021</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9/14/2021</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9/14/2021</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sv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oleObject" Target="../embeddings/oleObject9.bin"/><Relationship Id="rId7"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image" Target="../media/image20.png"/><Relationship Id="rId9" Type="http://schemas.openxmlformats.org/officeDocument/2006/relationships/slide" Target="slide19.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slide" Target="slide14.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slide" Target="slide14.xml"/><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14.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14.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7.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image" Target="../media/image9.png"/><Relationship Id="rId5" Type="http://schemas.openxmlformats.org/officeDocument/2006/relationships/oleObject" Target="../embeddings/oleObject4.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6.bin"/><Relationship Id="rId1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
        <p:nvSpPr>
          <p:cNvPr id="14" name="!!1">
            <a:extLst>
              <a:ext uri="{FF2B5EF4-FFF2-40B4-BE49-F238E27FC236}">
                <a16:creationId xmlns:a16="http://schemas.microsoft.com/office/drawing/2014/main" id="{0E246211-C9C9-4B3E-9DDF-914AB989AE93}"/>
              </a:ext>
            </a:extLst>
          </p:cNvPr>
          <p:cNvSpPr txBox="1"/>
          <p:nvPr/>
        </p:nvSpPr>
        <p:spPr>
          <a:xfrm>
            <a:off x="594911" y="2291083"/>
            <a:ext cx="10564943" cy="1569660"/>
          </a:xfrm>
          <a:prstGeom prst="rect">
            <a:avLst/>
          </a:prstGeom>
          <a:noFill/>
        </p:spPr>
        <p:txBody>
          <a:bodyPr wrap="square">
            <a:spAutoFit/>
          </a:bodyPr>
          <a:lstStyle/>
          <a:p>
            <a:pPr algn="ctr"/>
            <a:r>
              <a:rPr lang="nl-NL" sz="4800" b="1" dirty="0" smtClean="0">
                <a:solidFill>
                  <a:srgbClr val="FFFF00"/>
                </a:solidFill>
                <a:latin typeface="Arial" pitchFamily="34" charset="0"/>
                <a:cs typeface="Arial" pitchFamily="34" charset="0"/>
              </a:rPr>
              <a:t>Tiết 5, §3</a:t>
            </a:r>
            <a:r>
              <a:rPr lang="nl-NL" sz="4800" b="1" dirty="0">
                <a:solidFill>
                  <a:srgbClr val="FFFF00"/>
                </a:solidFill>
                <a:latin typeface="Arial" pitchFamily="34" charset="0"/>
                <a:cs typeface="Arial" pitchFamily="34" charset="0"/>
              </a:rPr>
              <a:t>: PHÉP CỘNG, PHÉP TRỪ CÁC SỐ TỰ </a:t>
            </a:r>
            <a:r>
              <a:rPr lang="nl-NL" sz="4800" b="1" dirty="0" smtClean="0">
                <a:solidFill>
                  <a:srgbClr val="FFFF00"/>
                </a:solidFill>
                <a:latin typeface="Arial" pitchFamily="34" charset="0"/>
                <a:cs typeface="Arial" pitchFamily="34" charset="0"/>
              </a:rPr>
              <a:t>NHIÊN (tiết 1)</a:t>
            </a:r>
            <a:endParaRPr lang="en-US" sz="4800" dirty="0">
              <a:solidFill>
                <a:srgbClr val="FFFF00"/>
              </a:solidFill>
              <a:latin typeface="Arial" pitchFamily="34" charset="0"/>
              <a:cs typeface="Arial" pitchFamily="34" charset="0"/>
            </a:endParaRPr>
          </a:p>
        </p:txBody>
      </p:sp>
      <p:sp>
        <p:nvSpPr>
          <p:cNvPr id="2" name="Subtitle 1"/>
          <p:cNvSpPr>
            <a:spLocks noGrp="1"/>
          </p:cNvSpPr>
          <p:nvPr>
            <p:ph type="subTitle" idx="1"/>
          </p:nvPr>
        </p:nvSpPr>
        <p:spPr/>
        <p:txBody>
          <a:bodyPr/>
          <a:lstStyle/>
          <a:p>
            <a:endParaRPr lang="vi-VN"/>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A3A062DA-93BF-4842-B601-4404401BCCE3}"/>
              </a:ext>
            </a:extLst>
          </p:cNvPr>
          <p:cNvSpPr txBox="1"/>
          <p:nvPr/>
        </p:nvSpPr>
        <p:spPr>
          <a:xfrm>
            <a:off x="2786466" y="2384130"/>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a:t>
            </a:r>
            <a:r>
              <a:rPr lang="en-US" sz="2800" smtClean="0">
                <a:latin typeface="Arial" pitchFamily="34" charset="0"/>
                <a:ea typeface="Times New Roman" panose="02020603050405020304" pitchFamily="18" charset="0"/>
                <a:cs typeface="Arial" pitchFamily="34" charset="0"/>
              </a:rPr>
              <a:t>bị trừ    Số trừ    </a:t>
            </a:r>
            <a:r>
              <a:rPr lang="en-US" sz="2800" smtClean="0">
                <a:latin typeface="Arial" pitchFamily="34" charset="0"/>
                <a:cs typeface="Arial" pitchFamily="34" charset="0"/>
              </a:rPr>
              <a:t>Hiệu</a:t>
            </a:r>
            <a:endParaRPr lang="en-US" sz="2800">
              <a:latin typeface="Arial" pitchFamily="34" charset="0"/>
              <a:cs typeface="Arial" pitchFamily="34" charset="0"/>
            </a:endParaRPr>
          </a:p>
        </p:txBody>
      </p:sp>
      <p:sp>
        <p:nvSpPr>
          <p:cNvPr id="17" name="Content Placeholder 2">
            <a:extLst>
              <a:ext uri="{FF2B5EF4-FFF2-40B4-BE49-F238E27FC236}">
                <a16:creationId xmlns:a16="http://schemas.microsoft.com/office/drawing/2014/main" id="{5CC79972-FF38-4665-82E6-9C18B2DBFC65}"/>
              </a:ext>
            </a:extLst>
          </p:cNvPr>
          <p:cNvSpPr txBox="1">
            <a:spLocks/>
          </p:cNvSpPr>
          <p:nvPr/>
        </p:nvSpPr>
        <p:spPr>
          <a:xfrm>
            <a:off x="1092351" y="970396"/>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a) Nhắc lại về phép trừ</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364820" y="2843814"/>
            <a:ext cx="9502578" cy="2462213"/>
          </a:xfrm>
          <a:prstGeom prst="rect">
            <a:avLst/>
          </a:prstGeom>
          <a:noFill/>
        </p:spPr>
        <p:txBody>
          <a:bodyPr wrap="square">
            <a:spAutoFit/>
          </a:bodyPr>
          <a:lstStyle/>
          <a:p>
            <a:pPr algn="just">
              <a:lnSpc>
                <a:spcPct val="150000"/>
              </a:lnSpc>
            </a:pPr>
            <a:r>
              <a:rPr lang="en-US" sz="2800" i="1" dirty="0" err="1" smtClean="0">
                <a:latin typeface="Arial" pitchFamily="34" charset="0"/>
                <a:cs typeface="Arial" pitchFamily="34" charset="0"/>
              </a:rPr>
              <a:t>Lưu</a:t>
            </a:r>
            <a:r>
              <a:rPr lang="en-US" sz="2800" i="1" dirty="0" smtClean="0">
                <a:latin typeface="Arial" pitchFamily="34" charset="0"/>
                <a:cs typeface="Arial" pitchFamily="34" charset="0"/>
              </a:rPr>
              <a:t> ý:</a:t>
            </a:r>
          </a:p>
          <a:p>
            <a:pPr algn="just">
              <a:lnSpc>
                <a:spcPct val="150000"/>
              </a:lnSpc>
            </a:pPr>
            <a:r>
              <a:rPr lang="en-US" sz="2800" i="1" dirty="0" smtClean="0">
                <a:latin typeface="Arial" pitchFamily="34" charset="0"/>
                <a:cs typeface="Arial" pitchFamily="34" charset="0"/>
              </a:rPr>
              <a:t>a – b = c </a:t>
            </a:r>
            <a:r>
              <a:rPr lang="en-US" sz="2800" i="1" dirty="0" err="1" smtClean="0">
                <a:latin typeface="Arial" pitchFamily="34" charset="0"/>
                <a:cs typeface="Arial" pitchFamily="34" charset="0"/>
              </a:rPr>
              <a:t>thì</a:t>
            </a:r>
            <a:r>
              <a:rPr lang="en-US" sz="2800" i="1" dirty="0" smtClean="0">
                <a:latin typeface="Arial" pitchFamily="34" charset="0"/>
                <a:cs typeface="Arial" pitchFamily="34" charset="0"/>
              </a:rPr>
              <a:t> a = b + c</a:t>
            </a:r>
          </a:p>
          <a:p>
            <a:pPr algn="just">
              <a:lnSpc>
                <a:spcPct val="150000"/>
              </a:lnSpc>
            </a:pPr>
            <a:r>
              <a:rPr lang="en-US" sz="2800" i="1" dirty="0" smtClean="0">
                <a:latin typeface="Arial" pitchFamily="34" charset="0"/>
                <a:cs typeface="Arial" pitchFamily="34" charset="0"/>
              </a:rPr>
              <a:t>a </a:t>
            </a:r>
            <a:r>
              <a:rPr lang="en-US" sz="2800" i="1" dirty="0" smtClean="0">
                <a:latin typeface="Arial" pitchFamily="34" charset="0"/>
                <a:cs typeface="Arial" pitchFamily="34" charset="0"/>
              </a:rPr>
              <a:t>- </a:t>
            </a:r>
            <a:r>
              <a:rPr lang="en-US" sz="2800" i="1" dirty="0" smtClean="0">
                <a:latin typeface="Arial" pitchFamily="34" charset="0"/>
                <a:cs typeface="Arial" pitchFamily="34" charset="0"/>
              </a:rPr>
              <a:t>b = c </a:t>
            </a:r>
            <a:r>
              <a:rPr lang="en-US" sz="2800" i="1" dirty="0" err="1" smtClean="0">
                <a:latin typeface="Arial" pitchFamily="34" charset="0"/>
                <a:cs typeface="Arial" pitchFamily="34" charset="0"/>
              </a:rPr>
              <a:t>thì</a:t>
            </a:r>
            <a:r>
              <a:rPr lang="en-US" sz="2800" i="1" dirty="0" smtClean="0">
                <a:latin typeface="Arial" pitchFamily="34" charset="0"/>
                <a:cs typeface="Arial" pitchFamily="34" charset="0"/>
              </a:rPr>
              <a:t> </a:t>
            </a:r>
            <a:r>
              <a:rPr lang="en-US" sz="2800" i="1" dirty="0" smtClean="0">
                <a:latin typeface="Arial" pitchFamily="34" charset="0"/>
                <a:cs typeface="Arial" pitchFamily="34" charset="0"/>
              </a:rPr>
              <a:t>b = a - c</a:t>
            </a:r>
            <a:endParaRPr lang="en-US" sz="2800" i="1" dirty="0" smtClean="0">
              <a:latin typeface="Arial" pitchFamily="34" charset="0"/>
              <a:cs typeface="Arial" pitchFamily="34" charset="0"/>
            </a:endParaRPr>
          </a:p>
          <a:p>
            <a:pPr algn="just"/>
            <a:endParaRPr lang="en-US" sz="2800" dirty="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9432772" y="272962"/>
            <a:ext cx="1607156" cy="1446440"/>
          </a:xfrm>
          <a:prstGeom prst="rect">
            <a:avLst/>
          </a:prstGeom>
        </p:spPr>
      </p:pic>
      <p:sp>
        <p:nvSpPr>
          <p:cNvPr id="1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183217153"/>
              </p:ext>
            </p:extLst>
          </p:nvPr>
        </p:nvGraphicFramePr>
        <p:xfrm>
          <a:off x="2992874" y="1525460"/>
          <a:ext cx="4878999" cy="924442"/>
        </p:xfrm>
        <a:graphic>
          <a:graphicData uri="http://schemas.openxmlformats.org/presentationml/2006/ole">
            <mc:AlternateContent xmlns:mc="http://schemas.openxmlformats.org/markup-compatibility/2006">
              <mc:Choice xmlns:v="urn:schemas-microsoft-com:vml" Requires="v">
                <p:oleObj spid="_x0000_s7218" name="Equation" r:id="rId4" imgW="2717800" imgH="520700" progId="Equation.DSMT4">
                  <p:embed/>
                </p:oleObj>
              </mc:Choice>
              <mc:Fallback>
                <p:oleObj name="Equation" r:id="rId4" imgW="2717800" imgH="520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874" y="1525460"/>
                        <a:ext cx="4878999" cy="924442"/>
                      </a:xfrm>
                      <a:prstGeom prst="rect">
                        <a:avLst/>
                      </a:prstGeom>
                      <a:noFill/>
                    </p:spPr>
                  </p:pic>
                </p:oleObj>
              </mc:Fallback>
            </mc:AlternateContent>
          </a:graphicData>
        </a:graphic>
      </p:graphicFrame>
      <p:sp>
        <p:nvSpPr>
          <p:cNvPr id="24"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51478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421209"/>
            <a:ext cx="8194331" cy="2246769"/>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Giải:</a:t>
            </a:r>
          </a:p>
          <a:p>
            <a:r>
              <a:rPr lang="en-US" sz="2800" smtClean="0">
                <a:latin typeface="Arial" pitchFamily="34" charset="0"/>
                <a:ea typeface="Times New Roman" panose="02020603050405020304" pitchFamily="18" charset="0"/>
                <a:cs typeface="Arial" pitchFamily="34" charset="0"/>
              </a:rPr>
              <a:t>Từ </a:t>
            </a:r>
            <a:r>
              <a:rPr lang="en-US" sz="2800">
                <a:latin typeface="Arial" pitchFamily="34" charset="0"/>
                <a:ea typeface="Times New Roman" panose="02020603050405020304" pitchFamily="18" charset="0"/>
                <a:cs typeface="Arial" pitchFamily="34" charset="0"/>
              </a:rPr>
              <a:t>x + 2015 = </a:t>
            </a:r>
            <a:r>
              <a:rPr lang="en-US" sz="2800" smtClean="0">
                <a:latin typeface="Arial" pitchFamily="34" charset="0"/>
                <a:ea typeface="Times New Roman" panose="02020603050405020304" pitchFamily="18" charset="0"/>
                <a:cs typeface="Arial" pitchFamily="34" charset="0"/>
              </a:rPr>
              <a:t>2021 ta có</a:t>
            </a:r>
            <a:endParaRPr lang="en-US" sz="2800">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x = 2021 – 2015 </a:t>
            </a:r>
          </a:p>
          <a:p>
            <a:r>
              <a:rPr lang="en-US" sz="2800">
                <a:effectLst/>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x = 6</a:t>
            </a:r>
          </a:p>
          <a:p>
            <a:r>
              <a:rPr lang="en-US" sz="2800" smtClean="0">
                <a:latin typeface="Arial" pitchFamily="34" charset="0"/>
                <a:ea typeface="Times New Roman" panose="02020603050405020304" pitchFamily="18" charset="0"/>
                <a:cs typeface="Arial" pitchFamily="34" charset="0"/>
              </a:rPr>
              <a:t>Vậy x = 6</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20310" y="1518861"/>
            <a:ext cx="8194331" cy="523220"/>
          </a:xfrm>
          <a:prstGeom prst="rect">
            <a:avLst/>
          </a:prstGeom>
          <a:noFill/>
        </p:spPr>
        <p:txBody>
          <a:bodyPr wrap="square">
            <a:spAutoFit/>
          </a:bodyPr>
          <a:lstStyle/>
          <a:p>
            <a:r>
              <a:rPr lang="en-US" sz="2800" smtClean="0">
                <a:latin typeface="Arial" pitchFamily="34" charset="0"/>
                <a:ea typeface="Times New Roman" panose="02020603050405020304" pitchFamily="18" charset="0"/>
                <a:cs typeface="Arial" pitchFamily="34" charset="0"/>
              </a:rPr>
              <a:t>Tìm số tự nhiên x, biết: x + 2015 = 2021</a:t>
            </a:r>
            <a:endParaRPr lang="en-US" sz="2800" smtClean="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181360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c) Luyện tập 2</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201753"/>
            <a:ext cx="8194331" cy="3539430"/>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Giải:</a:t>
            </a:r>
          </a:p>
          <a:p>
            <a:endParaRPr lang="en-US" sz="2800" smtClean="0">
              <a:effectLst/>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Từ </a:t>
            </a:r>
            <a:r>
              <a:rPr lang="en-US" sz="2800">
                <a:latin typeface="Arial" pitchFamily="34" charset="0"/>
                <a:ea typeface="Times New Roman" panose="02020603050405020304" pitchFamily="18" charset="0"/>
                <a:cs typeface="Arial" pitchFamily="34" charset="0"/>
              </a:rPr>
              <a:t>124 + (118 – x) = </a:t>
            </a:r>
            <a:r>
              <a:rPr lang="en-US" sz="2800" smtClean="0">
                <a:latin typeface="Arial" pitchFamily="34" charset="0"/>
                <a:ea typeface="Times New Roman" panose="02020603050405020304" pitchFamily="18" charset="0"/>
                <a:cs typeface="Arial" pitchFamily="34" charset="0"/>
              </a:rPr>
              <a:t>217 ta có</a:t>
            </a:r>
            <a:endParaRPr lang="en-US" sz="2800">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118 </a:t>
            </a:r>
            <a:r>
              <a:rPr lang="en-US" sz="2800">
                <a:latin typeface="Arial" pitchFamily="34" charset="0"/>
                <a:ea typeface="Times New Roman" panose="02020603050405020304" pitchFamily="18" charset="0"/>
                <a:cs typeface="Arial" pitchFamily="34" charset="0"/>
              </a:rPr>
              <a:t>– x</a:t>
            </a:r>
            <a:r>
              <a:rPr lang="en-US" sz="2800" smtClean="0">
                <a:latin typeface="Arial" pitchFamily="34" charset="0"/>
                <a:ea typeface="Times New Roman" panose="02020603050405020304" pitchFamily="18" charset="0"/>
                <a:cs typeface="Arial" pitchFamily="34" charset="0"/>
              </a:rPr>
              <a:t> = 217 – 124 </a:t>
            </a:r>
          </a:p>
          <a:p>
            <a:r>
              <a:rPr lang="en-US" sz="2800">
                <a:effectLst/>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118 </a:t>
            </a:r>
            <a:r>
              <a:rPr lang="en-US" sz="2800">
                <a:latin typeface="Arial" pitchFamily="34" charset="0"/>
                <a:ea typeface="Times New Roman" panose="02020603050405020304" pitchFamily="18" charset="0"/>
                <a:cs typeface="Arial" pitchFamily="34" charset="0"/>
              </a:rPr>
              <a:t>– x = </a:t>
            </a:r>
            <a:r>
              <a:rPr lang="en-US" sz="2800" smtClean="0">
                <a:latin typeface="Arial" pitchFamily="34" charset="0"/>
                <a:ea typeface="Times New Roman" panose="02020603050405020304" pitchFamily="18" charset="0"/>
                <a:cs typeface="Arial" pitchFamily="34" charset="0"/>
              </a:rPr>
              <a:t>93</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x = 118 – 93 </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x = 25</a:t>
            </a:r>
          </a:p>
          <a:p>
            <a:r>
              <a:rPr lang="en-US" sz="2800" smtClean="0">
                <a:latin typeface="Arial" pitchFamily="34" charset="0"/>
                <a:ea typeface="Times New Roman" panose="02020603050405020304" pitchFamily="18" charset="0"/>
                <a:cs typeface="Arial" pitchFamily="34" charset="0"/>
              </a:rPr>
              <a:t>Vậy x = 25</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20310" y="1555437"/>
            <a:ext cx="8194331" cy="523220"/>
          </a:xfrm>
          <a:prstGeom prst="rect">
            <a:avLst/>
          </a:prstGeom>
          <a:noFill/>
        </p:spPr>
        <p:txBody>
          <a:bodyPr wrap="square">
            <a:spAutoFit/>
          </a:bodyPr>
          <a:lstStyle/>
          <a:p>
            <a:r>
              <a:rPr lang="en-US" sz="2800" smtClean="0">
                <a:latin typeface="Arial" pitchFamily="34" charset="0"/>
                <a:ea typeface="Times New Roman" panose="02020603050405020304" pitchFamily="18" charset="0"/>
                <a:cs typeface="Arial" pitchFamily="34" charset="0"/>
              </a:rPr>
              <a:t>Tìm số tự nhiên x, biết: 124 + (118 – x) = 217</a:t>
            </a:r>
            <a:endParaRPr lang="en-US" sz="2800" smtClean="0">
              <a:effectLst/>
              <a:latin typeface="Arial" pitchFamily="34" charset="0"/>
              <a:ea typeface="Times New Roman" panose="02020603050405020304" pitchFamily="18" charset="0"/>
              <a:cs typeface="Arial" pitchFamily="34" charset="0"/>
            </a:endParaRPr>
          </a:p>
        </p:txBody>
      </p:sp>
      <p:pic>
        <p:nvPicPr>
          <p:cNvPr id="17"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7873351" y="1963658"/>
            <a:ext cx="2532753" cy="2532753"/>
          </a:xfrm>
          <a:prstGeom prst="rect">
            <a:avLst/>
          </a:prstGeom>
        </p:spPr>
      </p:pic>
      <p:pic>
        <p:nvPicPr>
          <p:cNvPr id="1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1180" y="2542450"/>
            <a:ext cx="1488402" cy="1488402"/>
          </a:xfrm>
          <a:prstGeom prst="rect">
            <a:avLst/>
          </a:prstGeom>
        </p:spPr>
      </p:pic>
    </p:spTree>
    <p:extLst>
      <p:ext uri="{BB962C8B-B14F-4D97-AF65-F5344CB8AC3E}">
        <p14:creationId xmlns:p14="http://schemas.microsoft.com/office/powerpoint/2010/main" val="478496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35200" y="711200"/>
            <a:ext cx="802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3200">
                <a:solidFill>
                  <a:srgbClr val="FF0000"/>
                </a:solidFill>
              </a:rPr>
              <a:t>Trò chơi “Vòng quay may mắn”</a:t>
            </a:r>
            <a:endParaRPr lang="vi-VN" sz="3200">
              <a:solidFill>
                <a:srgbClr val="FF0000"/>
              </a:solidFill>
            </a:endParaRPr>
          </a:p>
        </p:txBody>
      </p:sp>
      <p:sp>
        <p:nvSpPr>
          <p:cNvPr id="3" name="TextBox 1"/>
          <p:cNvSpPr txBox="1">
            <a:spLocks noChangeArrowheads="1"/>
          </p:cNvSpPr>
          <p:nvPr/>
        </p:nvSpPr>
        <p:spPr bwMode="auto">
          <a:xfrm>
            <a:off x="1016000" y="1841500"/>
            <a:ext cx="10566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b="0" dirty="0" err="1"/>
              <a:t>Người</a:t>
            </a:r>
            <a:r>
              <a:rPr lang="en-US" sz="2800" b="0" dirty="0"/>
              <a:t> </a:t>
            </a:r>
            <a:r>
              <a:rPr lang="en-US" sz="2800" b="0" dirty="0" err="1"/>
              <a:t>chơi</a:t>
            </a:r>
            <a:r>
              <a:rPr lang="en-US" sz="2800" b="0" dirty="0"/>
              <a:t> </a:t>
            </a:r>
            <a:r>
              <a:rPr lang="en-US" sz="2800" b="0" dirty="0" err="1"/>
              <a:t>nhận</a:t>
            </a:r>
            <a:r>
              <a:rPr lang="en-US" sz="2800" b="0" dirty="0"/>
              <a:t> </a:t>
            </a:r>
            <a:r>
              <a:rPr lang="en-US" sz="2800" b="0" dirty="0" err="1"/>
              <a:t>điểm</a:t>
            </a:r>
            <a:r>
              <a:rPr lang="en-US" sz="2800" b="0" dirty="0"/>
              <a:t> 8, 9, 10, </a:t>
            </a:r>
            <a:r>
              <a:rPr lang="en-US" sz="2800" b="0" dirty="0" err="1" smtClean="0"/>
              <a:t>nếu</a:t>
            </a:r>
            <a:r>
              <a:rPr lang="en-US" sz="2800" b="0" dirty="0" smtClean="0"/>
              <a:t> </a:t>
            </a:r>
            <a:r>
              <a:rPr lang="en-US" sz="2800" b="0" dirty="0" err="1"/>
              <a:t>trả</a:t>
            </a:r>
            <a:r>
              <a:rPr lang="en-US" sz="2800" b="0" dirty="0"/>
              <a:t> </a:t>
            </a:r>
            <a:r>
              <a:rPr lang="en-US" sz="2800" b="0" dirty="0" err="1"/>
              <a:t>lời</a:t>
            </a:r>
            <a:r>
              <a:rPr lang="en-US" sz="2800" b="0" dirty="0"/>
              <a:t> </a:t>
            </a:r>
            <a:r>
              <a:rPr lang="en-US" sz="2800" b="0" dirty="0" err="1"/>
              <a:t>đúng</a:t>
            </a:r>
            <a:r>
              <a:rPr lang="en-US" sz="2800" b="0" dirty="0"/>
              <a:t> </a:t>
            </a:r>
            <a:r>
              <a:rPr lang="en-US" sz="2800" b="0" dirty="0" err="1"/>
              <a:t>câu</a:t>
            </a:r>
            <a:r>
              <a:rPr lang="en-US" sz="2800" b="0" dirty="0"/>
              <a:t> </a:t>
            </a:r>
            <a:r>
              <a:rPr lang="en-US" sz="2800" b="0" dirty="0" err="1"/>
              <a:t>hỏi</a:t>
            </a:r>
            <a:r>
              <a:rPr lang="en-US" sz="2800" b="0" dirty="0"/>
              <a:t> </a:t>
            </a:r>
            <a:r>
              <a:rPr lang="en-US" sz="2800" b="0" dirty="0" err="1"/>
              <a:t>hoặc</a:t>
            </a:r>
            <a:r>
              <a:rPr lang="en-US" sz="2800" b="0" dirty="0"/>
              <a:t> </a:t>
            </a:r>
            <a:r>
              <a:rPr lang="en-US" sz="2800" b="0" dirty="0" err="1"/>
              <a:t>nhường</a:t>
            </a:r>
            <a:r>
              <a:rPr lang="en-US" sz="2800" b="0" dirty="0"/>
              <a:t> </a:t>
            </a:r>
            <a:r>
              <a:rPr lang="en-US" sz="2800" b="0" dirty="0" err="1"/>
              <a:t>cơ</a:t>
            </a:r>
            <a:r>
              <a:rPr lang="en-US" sz="2800" b="0" dirty="0"/>
              <a:t> </a:t>
            </a:r>
            <a:r>
              <a:rPr lang="en-US" sz="2800" b="0" dirty="0" err="1"/>
              <a:t>hội</a:t>
            </a:r>
            <a:r>
              <a:rPr lang="en-US" sz="2800" b="0" dirty="0"/>
              <a:t> </a:t>
            </a:r>
            <a:r>
              <a:rPr lang="en-US" sz="2800" b="0" dirty="0" err="1"/>
              <a:t>cho</a:t>
            </a:r>
            <a:r>
              <a:rPr lang="en-US" sz="2800" b="0" dirty="0"/>
              <a:t> </a:t>
            </a:r>
            <a:r>
              <a:rPr lang="en-US" sz="2800" b="0" dirty="0" err="1"/>
              <a:t>bạn</a:t>
            </a:r>
            <a:r>
              <a:rPr lang="en-US" sz="2800" b="0" dirty="0"/>
              <a:t> </a:t>
            </a:r>
            <a:r>
              <a:rPr lang="en-US" sz="2800" b="0" dirty="0" err="1"/>
              <a:t>khác</a:t>
            </a:r>
            <a:r>
              <a:rPr lang="en-US" sz="2800" b="0" dirty="0"/>
              <a:t> </a:t>
            </a:r>
            <a:r>
              <a:rPr lang="en-US" sz="2800" b="0" dirty="0" err="1"/>
              <a:t>nếu</a:t>
            </a:r>
            <a:r>
              <a:rPr lang="en-US" sz="2800" b="0" dirty="0"/>
              <a:t> quay </a:t>
            </a:r>
            <a:r>
              <a:rPr lang="en-US" sz="2800" b="0" dirty="0" err="1"/>
              <a:t>vào</a:t>
            </a:r>
            <a:r>
              <a:rPr lang="en-US" sz="2800" b="0" dirty="0"/>
              <a:t> ô “</a:t>
            </a:r>
            <a:r>
              <a:rPr lang="en-US" sz="2800" b="0" dirty="0" err="1"/>
              <a:t>Mất</a:t>
            </a:r>
            <a:r>
              <a:rPr lang="en-US" sz="2800" b="0" dirty="0"/>
              <a:t> </a:t>
            </a:r>
            <a:r>
              <a:rPr lang="en-US" sz="2800" b="0" dirty="0" err="1"/>
              <a:t>lượt</a:t>
            </a:r>
            <a:r>
              <a:rPr lang="en-US" sz="2800" b="0" dirty="0"/>
              <a:t>”</a:t>
            </a:r>
            <a:endParaRPr lang="vi-VN" sz="2800" b="0" dirty="0"/>
          </a:p>
        </p:txBody>
      </p:sp>
      <p:pic>
        <p:nvPicPr>
          <p:cNvPr id="3076" name="Picture 65" descr="3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47200" y="3854450"/>
            <a:ext cx="2540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29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2377440" y="744530"/>
            <a:ext cx="6965104" cy="5519737"/>
            <a:chOff x="1798268" y="743934"/>
            <a:chExt cx="8263467" cy="5520267"/>
          </a:xfrm>
        </p:grpSpPr>
        <p:graphicFrame>
          <p:nvGraphicFramePr>
            <p:cNvPr id="4116" name="Chart 5"/>
            <p:cNvGraphicFramePr>
              <a:graphicFrameLocks/>
            </p:cNvGraphicFramePr>
            <p:nvPr>
              <p:extLst>
                <p:ext uri="{D42A27DB-BD31-4B8C-83A1-F6EECF244321}">
                  <p14:modId xmlns:p14="http://schemas.microsoft.com/office/powerpoint/2010/main" val="3337078813"/>
                </p:ext>
              </p:extLst>
            </p:nvPr>
          </p:nvGraphicFramePr>
          <p:xfrm>
            <a:off x="1798268" y="743934"/>
            <a:ext cx="8263467" cy="5520267"/>
          </p:xfrm>
          <a:graphic>
            <a:graphicData uri="http://schemas.openxmlformats.org/presentationml/2006/ole">
              <mc:AlternateContent xmlns:mc="http://schemas.openxmlformats.org/markup-compatibility/2006">
                <mc:Choice xmlns:v="urn:schemas-microsoft-com:vml" Requires="v">
                  <p:oleObj spid="_x0000_s9235" r:id="rId3" imgW="6200169" imgH="5523455" progId="Excel.Chart.8">
                    <p:embed/>
                  </p:oleObj>
                </mc:Choice>
                <mc:Fallback>
                  <p:oleObj r:id="rId3" imgW="6200169" imgH="552345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268" y="743934"/>
                          <a:ext cx="8263467" cy="552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7" name="TextBox 8"/>
            <p:cNvSpPr txBox="1">
              <a:spLocks noChangeArrowheads="1"/>
            </p:cNvSpPr>
            <p:nvPr/>
          </p:nvSpPr>
          <p:spPr bwMode="auto">
            <a:xfrm rot="1923427">
              <a:off x="3424778" y="2354141"/>
              <a:ext cx="1726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18" name="TextBox 9"/>
            <p:cNvSpPr txBox="1">
              <a:spLocks noChangeArrowheads="1"/>
            </p:cNvSpPr>
            <p:nvPr/>
          </p:nvSpPr>
          <p:spPr bwMode="auto">
            <a:xfrm rot="4212626">
              <a:off x="4697957" y="2142489"/>
              <a:ext cx="151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19" name="TextBox 10"/>
            <p:cNvSpPr txBox="1">
              <a:spLocks noChangeArrowheads="1"/>
            </p:cNvSpPr>
            <p:nvPr/>
          </p:nvSpPr>
          <p:spPr bwMode="auto">
            <a:xfrm rot="6008305">
              <a:off x="5798720" y="1956834"/>
              <a:ext cx="135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sp>
          <p:nvSpPr>
            <p:cNvPr id="4120" name="TextBox 11"/>
            <p:cNvSpPr txBox="1">
              <a:spLocks noChangeArrowheads="1"/>
            </p:cNvSpPr>
            <p:nvPr/>
          </p:nvSpPr>
          <p:spPr bwMode="auto">
            <a:xfrm rot="7953341">
              <a:off x="6773248" y="2080802"/>
              <a:ext cx="1509007"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1" name="TextBox 12"/>
            <p:cNvSpPr txBox="1">
              <a:spLocks noChangeArrowheads="1"/>
            </p:cNvSpPr>
            <p:nvPr/>
          </p:nvSpPr>
          <p:spPr bwMode="auto">
            <a:xfrm rot="10800000">
              <a:off x="6909049" y="3318101"/>
              <a:ext cx="1854591"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2" name="TextBox 13"/>
            <p:cNvSpPr txBox="1">
              <a:spLocks noChangeArrowheads="1"/>
            </p:cNvSpPr>
            <p:nvPr/>
          </p:nvSpPr>
          <p:spPr bwMode="auto">
            <a:xfrm rot="-8517909">
              <a:off x="6733759" y="4406025"/>
              <a:ext cx="1802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23" name="TextBox 14"/>
            <p:cNvSpPr txBox="1">
              <a:spLocks noChangeArrowheads="1"/>
            </p:cNvSpPr>
            <p:nvPr/>
          </p:nvSpPr>
          <p:spPr bwMode="auto">
            <a:xfrm rot="14721934">
              <a:off x="5486623" y="4336049"/>
              <a:ext cx="1715964"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dirty="0" smtClean="0">
                  <a:solidFill>
                    <a:srgbClr val="FF0000"/>
                  </a:solidFill>
                  <a:latin typeface="Arial" pitchFamily="34" charset="0"/>
                  <a:cs typeface="Arial" pitchFamily="34" charset="0"/>
                </a:rPr>
                <a:t>10 </a:t>
              </a:r>
              <a:r>
                <a:rPr lang="en-US" sz="2400" dirty="0" err="1" smtClean="0">
                  <a:solidFill>
                    <a:srgbClr val="FF0000"/>
                  </a:solidFill>
                  <a:latin typeface="Arial" pitchFamily="34" charset="0"/>
                  <a:cs typeface="Arial" pitchFamily="34" charset="0"/>
                </a:rPr>
                <a:t>điểm</a:t>
              </a:r>
              <a:endParaRPr lang="en-US" sz="2400" dirty="0">
                <a:solidFill>
                  <a:srgbClr val="FF0000"/>
                </a:solidFill>
                <a:latin typeface="Arial" pitchFamily="34" charset="0"/>
                <a:cs typeface="Arial" pitchFamily="34" charset="0"/>
              </a:endParaRPr>
            </a:p>
          </p:txBody>
        </p:sp>
        <p:sp>
          <p:nvSpPr>
            <p:cNvPr id="4124" name="TextBox 15"/>
            <p:cNvSpPr txBox="1">
              <a:spLocks noChangeArrowheads="1"/>
            </p:cNvSpPr>
            <p:nvPr/>
          </p:nvSpPr>
          <p:spPr bwMode="auto">
            <a:xfrm rot="-2397738">
              <a:off x="3821171" y="4003890"/>
              <a:ext cx="1661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5" name="TextBox 16"/>
            <p:cNvSpPr txBox="1">
              <a:spLocks noChangeArrowheads="1"/>
            </p:cNvSpPr>
            <p:nvPr/>
          </p:nvSpPr>
          <p:spPr bwMode="auto">
            <a:xfrm>
              <a:off x="3251198" y="3271782"/>
              <a:ext cx="1931575"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6" name="TextBox 17"/>
            <p:cNvSpPr txBox="1">
              <a:spLocks noChangeArrowheads="1"/>
            </p:cNvSpPr>
            <p:nvPr/>
          </p:nvSpPr>
          <p:spPr bwMode="auto">
            <a:xfrm rot="17979895">
              <a:off x="4543969" y="4295921"/>
              <a:ext cx="1737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grpSp>
      <p:sp>
        <p:nvSpPr>
          <p:cNvPr id="20" name="Oval 19"/>
          <p:cNvSpPr/>
          <p:nvPr/>
        </p:nvSpPr>
        <p:spPr>
          <a:xfrm>
            <a:off x="5415477" y="3047199"/>
            <a:ext cx="985323" cy="914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atin typeface="Arial" pitchFamily="34" charset="0"/>
              <a:cs typeface="Arial" pitchFamily="34" charset="0"/>
            </a:endParaRPr>
          </a:p>
        </p:txBody>
      </p:sp>
      <p:sp>
        <p:nvSpPr>
          <p:cNvPr id="21" name="Oval 20"/>
          <p:cNvSpPr/>
          <p:nvPr/>
        </p:nvSpPr>
        <p:spPr>
          <a:xfrm flipH="1" flipV="1">
            <a:off x="1581151" y="3656013"/>
            <a:ext cx="120649"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23" name="Oval 22">
            <a:hlinkClick r:id="rId5" action="ppaction://hlinksldjump"/>
          </p:cNvPr>
          <p:cNvSpPr/>
          <p:nvPr/>
        </p:nvSpPr>
        <p:spPr>
          <a:xfrm>
            <a:off x="9355667" y="685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1</a:t>
            </a:r>
            <a:endParaRPr lang="en-US" sz="2800" dirty="0">
              <a:solidFill>
                <a:schemeClr val="tx1"/>
              </a:solidFill>
              <a:latin typeface="Arial" pitchFamily="34" charset="0"/>
              <a:cs typeface="Arial" pitchFamily="34" charset="0"/>
            </a:endParaRPr>
          </a:p>
        </p:txBody>
      </p:sp>
      <p:sp>
        <p:nvSpPr>
          <p:cNvPr id="24" name="Oval 23">
            <a:hlinkClick r:id="rId6" action="ppaction://hlinksldjump"/>
          </p:cNvPr>
          <p:cNvSpPr/>
          <p:nvPr/>
        </p:nvSpPr>
        <p:spPr>
          <a:xfrm>
            <a:off x="9355667" y="175736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3</a:t>
            </a:r>
            <a:endParaRPr lang="en-US" sz="2800" dirty="0">
              <a:solidFill>
                <a:schemeClr val="tx1"/>
              </a:solidFill>
              <a:latin typeface="Arial" pitchFamily="34" charset="0"/>
              <a:cs typeface="Arial" pitchFamily="34" charset="0"/>
            </a:endParaRPr>
          </a:p>
        </p:txBody>
      </p:sp>
      <p:sp>
        <p:nvSpPr>
          <p:cNvPr id="28" name="Oval 27">
            <a:hlinkClick r:id="rId7" action="ppaction://hlinksldjump"/>
          </p:cNvPr>
          <p:cNvSpPr/>
          <p:nvPr/>
        </p:nvSpPr>
        <p:spPr>
          <a:xfrm>
            <a:off x="10538884" y="7096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2</a:t>
            </a:r>
            <a:endParaRPr lang="en-US" sz="2800" dirty="0">
              <a:solidFill>
                <a:schemeClr val="tx1"/>
              </a:solidFill>
              <a:latin typeface="Arial" pitchFamily="34" charset="0"/>
              <a:cs typeface="Arial" pitchFamily="34" charset="0"/>
            </a:endParaRPr>
          </a:p>
        </p:txBody>
      </p:sp>
      <p:sp>
        <p:nvSpPr>
          <p:cNvPr id="29" name="Oval 28">
            <a:hlinkClick r:id="rId8" action="ppaction://hlinksldjump"/>
          </p:cNvPr>
          <p:cNvSpPr/>
          <p:nvPr/>
        </p:nvSpPr>
        <p:spPr>
          <a:xfrm>
            <a:off x="10538884" y="17922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4</a:t>
            </a:r>
            <a:endParaRPr lang="en-US" sz="2800" dirty="0">
              <a:solidFill>
                <a:schemeClr val="tx1"/>
              </a:solidFill>
              <a:latin typeface="Arial" pitchFamily="34" charset="0"/>
              <a:cs typeface="Arial" pitchFamily="34" charset="0"/>
            </a:endParaRPr>
          </a:p>
        </p:txBody>
      </p:sp>
      <p:sp>
        <p:nvSpPr>
          <p:cNvPr id="30" name="Oval 29"/>
          <p:cNvSpPr/>
          <p:nvPr/>
        </p:nvSpPr>
        <p:spPr>
          <a:xfrm flipH="1" flipV="1">
            <a:off x="1581152" y="3656014"/>
            <a:ext cx="44449"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1" name="Right Arrow 30"/>
          <p:cNvSpPr/>
          <p:nvPr/>
        </p:nvSpPr>
        <p:spPr>
          <a:xfrm>
            <a:off x="609601" y="3200402"/>
            <a:ext cx="2111188" cy="944837"/>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5" name="Oval 4"/>
          <p:cNvSpPr/>
          <p:nvPr/>
        </p:nvSpPr>
        <p:spPr>
          <a:xfrm>
            <a:off x="9310159" y="636787"/>
            <a:ext cx="1005416" cy="10064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35" name="Oval 34"/>
          <p:cNvSpPr/>
          <p:nvPr/>
        </p:nvSpPr>
        <p:spPr>
          <a:xfrm>
            <a:off x="9310159" y="1701801"/>
            <a:ext cx="1005416"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1" name="Oval 40"/>
          <p:cNvSpPr/>
          <p:nvPr/>
        </p:nvSpPr>
        <p:spPr>
          <a:xfrm>
            <a:off x="10508827" y="1777048"/>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2" name="Oval 41"/>
          <p:cNvSpPr/>
          <p:nvPr/>
        </p:nvSpPr>
        <p:spPr>
          <a:xfrm>
            <a:off x="10505018" y="628195"/>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 name="5-Point Star 1">
            <a:hlinkClick r:id="rId9" action="ppaction://hlinksldjump"/>
          </p:cNvPr>
          <p:cNvSpPr/>
          <p:nvPr/>
        </p:nvSpPr>
        <p:spPr bwMode="auto">
          <a:xfrm>
            <a:off x="11453284" y="6172200"/>
            <a:ext cx="584200" cy="457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vi-VN">
              <a:latin typeface="Arial" pitchFamily="34" charset="0"/>
              <a:cs typeface="Arial" pitchFamily="34" charset="0"/>
            </a:endParaRPr>
          </a:p>
        </p:txBody>
      </p:sp>
    </p:spTree>
    <p:extLst>
      <p:ext uri="{BB962C8B-B14F-4D97-AF65-F5344CB8AC3E}">
        <p14:creationId xmlns:p14="http://schemas.microsoft.com/office/powerpoint/2010/main" val="110452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8" presetClass="emph" presetSubtype="0" repeatCount="indefinite" fill="hold" nodeType="clickEffect">
                                  <p:stCondLst>
                                    <p:cond delay="0"/>
                                  </p:stCondLst>
                                  <p:endCondLst>
                                    <p:cond evt="onNext" delay="0">
                                      <p:tgtEl>
                                        <p:sldTgt/>
                                      </p:tgtEl>
                                    </p:cond>
                                  </p:endCondLst>
                                  <p:childTnLst>
                                    <p:animRot by="21600000">
                                      <p:cBhvr>
                                        <p:cTn id="15" dur="1000" fill="hold"/>
                                        <p:tgtEl>
                                          <p:spTgt spid="19"/>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2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nextCondLst>
                <p:cond evt="onClick" delay="0">
                  <p:tgtEl>
                    <p:spTgt spid="24"/>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childTnLst>
              </p:cTn>
              <p:nextCondLst>
                <p:cond evt="onClick" delay="0">
                  <p:tgtEl>
                    <p:spTgt spid="29"/>
                  </p:tgtEl>
                </p:cond>
              </p:nextCondLst>
            </p:seq>
          </p:childTnLst>
        </p:cTn>
      </p:par>
    </p:tnLst>
    <p:bldLst>
      <p:bldP spid="21" grpId="0" animBg="1"/>
      <p:bldP spid="21" grpId="1" animBg="1"/>
      <p:bldP spid="30" grpId="0" animBg="1"/>
      <p:bldP spid="30" grpId="1" animBg="1"/>
      <p:bldP spid="5" grpId="0" animBg="1"/>
      <p:bldP spid="35"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37782" y="1495088"/>
            <a:ext cx="6138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1: </a:t>
            </a:r>
            <a:r>
              <a:rPr lang="en-US" sz="2800" b="0" smtClean="0">
                <a:solidFill>
                  <a:srgbClr val="FF0000"/>
                </a:solidFill>
                <a:latin typeface="Arial" pitchFamily="34" charset="0"/>
                <a:cs typeface="Arial" pitchFamily="34" charset="0"/>
              </a:rPr>
              <a:t>Tính nhanh  127 + 39 + 73</a:t>
            </a:r>
            <a:endParaRPr lang="en-US" sz="2800" b="0">
              <a:solidFill>
                <a:srgbClr val="FF0000"/>
              </a:solidFill>
              <a:latin typeface="Arial" pitchFamily="34" charset="0"/>
              <a:cs typeface="Arial" pitchFamily="34" charset="0"/>
            </a:endParaRPr>
          </a:p>
        </p:txBody>
      </p:sp>
      <p:pic>
        <p:nvPicPr>
          <p:cNvPr id="6"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99"/>
          <p:cNvSpPr txBox="1">
            <a:spLocks noChangeArrowheads="1"/>
          </p:cNvSpPr>
          <p:nvPr/>
        </p:nvSpPr>
        <p:spPr bwMode="auto">
          <a:xfrm>
            <a:off x="3672418" y="5300980"/>
            <a:ext cx="57916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pitchFamily="34" charset="0"/>
                <a:cs typeface="Arial" pitchFamily="34" charset="0"/>
              </a:rPr>
              <a:t>  Hoan hô, bạn đã trả lời đúng!</a:t>
            </a:r>
            <a:r>
              <a:rPr lang="en-US" altLang="en-US" sz="2800">
                <a:solidFill>
                  <a:srgbClr val="FF0066"/>
                </a:solidFill>
                <a:latin typeface="Arial" pitchFamily="34" charset="0"/>
                <a:cs typeface="Arial" pitchFamily="34" charset="0"/>
              </a:rPr>
              <a:t> </a:t>
            </a:r>
          </a:p>
        </p:txBody>
      </p:sp>
      <p:sp>
        <p:nvSpPr>
          <p:cNvPr id="8" name="Oval 7"/>
          <p:cNvSpPr/>
          <p:nvPr/>
        </p:nvSpPr>
        <p:spPr>
          <a:xfrm>
            <a:off x="7253393" y="2650173"/>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3" name="Oval 12"/>
          <p:cNvSpPr/>
          <p:nvPr/>
        </p:nvSpPr>
        <p:spPr>
          <a:xfrm>
            <a:off x="1628564" y="258000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9" name="TextBox 18"/>
          <p:cNvSpPr txBox="1">
            <a:spLocks noChangeArrowheads="1"/>
          </p:cNvSpPr>
          <p:nvPr/>
        </p:nvSpPr>
        <p:spPr bwMode="auto">
          <a:xfrm>
            <a:off x="2121429" y="2741405"/>
            <a:ext cx="1002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230</a:t>
            </a:r>
            <a:endParaRPr lang="en-US" sz="2800">
              <a:latin typeface="Arial" pitchFamily="34" charset="0"/>
              <a:cs typeface="Arial" pitchFamily="34" charset="0"/>
            </a:endParaRPr>
          </a:p>
        </p:txBody>
      </p:sp>
      <p:pic>
        <p:nvPicPr>
          <p:cNvPr id="51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569884" y="25952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4" name="TextBox 13"/>
          <p:cNvSpPr txBox="1">
            <a:spLocks noChangeArrowheads="1"/>
          </p:cNvSpPr>
          <p:nvPr/>
        </p:nvSpPr>
        <p:spPr bwMode="auto">
          <a:xfrm>
            <a:off x="5107517" y="2793683"/>
            <a:ext cx="1217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200</a:t>
            </a:r>
            <a:endParaRPr lang="en-US" sz="280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8544973" y="3459480"/>
                <a:ext cx="3038076" cy="18158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127+39+73</m:t>
                      </m:r>
                    </m:oMath>
                  </m:oMathPara>
                </a14:m>
                <a:endParaRPr lang="en-US" sz="280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b="0" i="0" smtClean="0">
                        <a:latin typeface="Cambria Math"/>
                      </a:rPr>
                      <m:t>(</m:t>
                    </m:r>
                    <m:r>
                      <a:rPr lang="en-US" sz="2800" i="1">
                        <a:latin typeface="Cambria Math"/>
                      </a:rPr>
                      <m:t>127+73</m:t>
                    </m:r>
                    <m:r>
                      <a:rPr lang="en-US" sz="2800" b="0" i="1" smtClean="0">
                        <a:latin typeface="Cambria Math"/>
                      </a:rPr>
                      <m:t>)</m:t>
                    </m:r>
                    <m:r>
                      <a:rPr lang="en-US" sz="2800" i="1">
                        <a:latin typeface="Cambria Math"/>
                      </a:rPr>
                      <m:t>+39</m:t>
                    </m:r>
                  </m:oMath>
                </a14:m>
                <a:endParaRPr lang="en-US" sz="280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b="0" i="0" smtClean="0">
                        <a:latin typeface="Cambria Math"/>
                      </a:rPr>
                      <m:t>200</m:t>
                    </m:r>
                    <m:r>
                      <a:rPr lang="en-US" sz="2800" i="1">
                        <a:latin typeface="Cambria Math"/>
                      </a:rPr>
                      <m:t>+39</m:t>
                    </m:r>
                  </m:oMath>
                </a14:m>
                <a:endParaRPr lang="en-US" sz="2800" smtClean="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i="1" smtClean="0">
                        <a:latin typeface="Cambria Math"/>
                      </a:rPr>
                      <m:t>2</m:t>
                    </m:r>
                    <m:r>
                      <a:rPr lang="en-US" sz="2800" i="1">
                        <a:latin typeface="Cambria Math"/>
                      </a:rPr>
                      <m:t>39</m:t>
                    </m:r>
                  </m:oMath>
                </a14:m>
                <a:endParaRPr lang="en-US" sz="2800">
                  <a:latin typeface="Arial" pitchFamily="34" charset="0"/>
                  <a:cs typeface="Arial"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544973" y="3459480"/>
                <a:ext cx="3038076" cy="1815882"/>
              </a:xfrm>
              <a:prstGeom prst="rect">
                <a:avLst/>
              </a:prstGeom>
              <a:blipFill rotWithShape="1">
                <a:blip r:embed="rId6"/>
                <a:stretch>
                  <a:fillRect l="-4217" b="-8418"/>
                </a:stretch>
              </a:blipFill>
            </p:spPr>
            <p:txBody>
              <a:bodyPr/>
              <a:lstStyle/>
              <a:p>
                <a:r>
                  <a:rPr lang="en-US">
                    <a:noFill/>
                  </a:rPr>
                  <a:t> </a:t>
                </a:r>
              </a:p>
            </p:txBody>
          </p:sp>
        </mc:Fallback>
      </mc:AlternateContent>
      <p:sp>
        <p:nvSpPr>
          <p:cNvPr id="17" name="TextBox 16"/>
          <p:cNvSpPr txBox="1">
            <a:spLocks noChangeArrowheads="1"/>
          </p:cNvSpPr>
          <p:nvPr/>
        </p:nvSpPr>
        <p:spPr bwMode="auto">
          <a:xfrm>
            <a:off x="7746142" y="280004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239</a:t>
            </a:r>
            <a:endParaRPr lang="en-US" sz="2800">
              <a:latin typeface="Arial" pitchFamily="34" charset="0"/>
              <a:cs typeface="Arial" pitchFamily="34" charset="0"/>
            </a:endParaRPr>
          </a:p>
        </p:txBody>
      </p:sp>
    </p:spTree>
    <p:extLst>
      <p:ext uri="{BB962C8B-B14F-4D97-AF65-F5344CB8AC3E}">
        <p14:creationId xmlns:p14="http://schemas.microsoft.com/office/powerpoint/2010/main" val="34003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nextCondLst>
                <p:cond evt="onClick" delay="0">
                  <p:tgtEl>
                    <p:spTgt spid="14"/>
                  </p:tgtEl>
                </p:cond>
              </p:nextCondLst>
            </p:seq>
          </p:childTnLst>
        </p:cTn>
      </p:par>
    </p:tnLst>
    <p:bldLst>
      <p:bldP spid="7" grpId="0"/>
      <p:bldP spid="8" grpId="0" animBg="1"/>
      <p:bldP spid="13" grpId="0" animBg="1"/>
      <p:bldP spid="1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8"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9"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50"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53"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55" name="Oval 54"/>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6" name="Oval 55"/>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7" name="Oval 56"/>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9" name="TextBox 58"/>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600</a:t>
            </a:r>
            <a:endParaRPr lang="en-US" sz="2800">
              <a:latin typeface="Arial" pitchFamily="34" charset="0"/>
              <a:cs typeface="Arial" pitchFamily="34" charset="0"/>
            </a:endParaRPr>
          </a:p>
        </p:txBody>
      </p:sp>
      <p:sp>
        <p:nvSpPr>
          <p:cNvPr id="60" name="TextBox 59"/>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200</a:t>
            </a:r>
            <a:endParaRPr lang="en-US" sz="2800">
              <a:latin typeface="Arial" pitchFamily="34" charset="0"/>
              <a:cs typeface="Arial" pitchFamily="34" charset="0"/>
            </a:endParaRPr>
          </a:p>
        </p:txBody>
      </p:sp>
      <p:sp>
        <p:nvSpPr>
          <p:cNvPr id="61" name="TextBox 60"/>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400</a:t>
            </a:r>
            <a:endParaRPr lang="en-US" sz="2800">
              <a:latin typeface="Arial" pitchFamily="34" charset="0"/>
              <a:cs typeface="Arial" pitchFamily="34" charset="0"/>
            </a:endParaRPr>
          </a:p>
        </p:txBody>
      </p:sp>
      <p:pic>
        <p:nvPicPr>
          <p:cNvPr id="6165"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
          <p:cNvSpPr txBox="1">
            <a:spLocks noChangeArrowheads="1"/>
          </p:cNvSpPr>
          <p:nvPr/>
        </p:nvSpPr>
        <p:spPr bwMode="auto">
          <a:xfrm>
            <a:off x="1585382" y="1495088"/>
            <a:ext cx="6766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2: </a:t>
            </a:r>
            <a:r>
              <a:rPr lang="en-US" sz="2800" b="0" smtClean="0">
                <a:solidFill>
                  <a:srgbClr val="FF0000"/>
                </a:solidFill>
                <a:latin typeface="Arial" pitchFamily="34" charset="0"/>
                <a:cs typeface="Arial" pitchFamily="34" charset="0"/>
              </a:rPr>
              <a:t>Tính nhanh  135 + 360 + 65 + 40</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980441" y="3565217"/>
                <a:ext cx="455845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135+360+65+40</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m:t>
                      </m:r>
                      <m:d>
                        <m:dPr>
                          <m:ctrlPr>
                            <a:rPr lang="en-US" sz="2800" b="0" i="1" smtClean="0">
                              <a:latin typeface="Cambria Math" panose="02040503050406030204" pitchFamily="18" charset="0"/>
                            </a:rPr>
                          </m:ctrlPr>
                        </m:dPr>
                        <m:e>
                          <m:r>
                            <a:rPr lang="en-US" sz="2800" b="0" i="1" smtClean="0">
                              <a:latin typeface="Cambria Math"/>
                            </a:rPr>
                            <m:t>135</m:t>
                          </m:r>
                          <m:r>
                            <a:rPr lang="en-US" sz="2800" i="1">
                              <a:latin typeface="Cambria Math"/>
                            </a:rPr>
                            <m:t>+</m:t>
                          </m:r>
                          <m:r>
                            <a:rPr lang="en-US" sz="2800" b="0" i="1" smtClean="0">
                              <a:latin typeface="Cambria Math"/>
                            </a:rPr>
                            <m:t>65</m:t>
                          </m:r>
                        </m:e>
                      </m:d>
                      <m:r>
                        <a:rPr lang="en-US" sz="2800" i="1">
                          <a:latin typeface="Cambria Math"/>
                        </a:rPr>
                        <m:t>+</m:t>
                      </m:r>
                      <m:d>
                        <m:dPr>
                          <m:ctrlPr>
                            <a:rPr lang="en-US" sz="2800" b="0" i="1" smtClean="0">
                              <a:latin typeface="Cambria Math" panose="02040503050406030204" pitchFamily="18" charset="0"/>
                            </a:rPr>
                          </m:ctrlPr>
                        </m:dPr>
                        <m:e>
                          <m:r>
                            <a:rPr lang="en-US" sz="2800" b="0" i="1" smtClean="0">
                              <a:latin typeface="Cambria Math"/>
                            </a:rPr>
                            <m:t>360+40</m:t>
                          </m:r>
                        </m:e>
                      </m:d>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=200+400</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=600</m:t>
                      </m:r>
                    </m:oMath>
                  </m:oMathPara>
                </a14:m>
                <a:endParaRPr lang="en-US" sz="2800">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80441" y="3565217"/>
                <a:ext cx="4558452" cy="181588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51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16" presetClass="entr" presetSubtype="21"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childTnLst>
                          </p:cTn>
                        </p:par>
                      </p:childTnLst>
                    </p:cTn>
                  </p:par>
                </p:childTnLst>
              </p:cTn>
              <p:nextCondLst>
                <p:cond evt="onClick" delay="0">
                  <p:tgtEl>
                    <p:spTgt spid="59"/>
                  </p:tgtEl>
                </p:cond>
              </p:nextCondLst>
            </p:seq>
            <p:seq concurrent="1" nextAc="seek">
              <p:cTn id="22" restart="whenNotActive" fill="hold" evtFilter="cancelBubble" nodeType="interactiveSeq">
                <p:stCondLst>
                  <p:cond evt="onClick" delay="0">
                    <p:tgtEl>
                      <p:spTgt spid="6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childTnLst>
                          </p:cTn>
                        </p:par>
                      </p:childTnLst>
                    </p:cTn>
                  </p:par>
                </p:childTnLst>
              </p:cTn>
              <p:nextCondLst>
                <p:cond evt="onClick" delay="0">
                  <p:tgtEl>
                    <p:spTgt spid="60"/>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childTnLst>
              </p:cTn>
              <p:nextCondLst>
                <p:cond evt="onClick" delay="0">
                  <p:tgtEl>
                    <p:spTgt spid="61"/>
                  </p:tgtEl>
                </p:cond>
              </p:nextCondLst>
            </p:seq>
          </p:childTnLst>
        </p:cTn>
      </p:par>
    </p:tnLst>
    <p:bldLst>
      <p:bldP spid="54" grpId="0"/>
      <p:bldP spid="55" grpId="0" animBg="1"/>
      <p:bldP spid="56" grpId="0" animBg="1"/>
      <p:bldP spid="57"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9"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0"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1"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22"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24" name="Oval 23"/>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5" name="Oval 24"/>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6" name="Oval 25"/>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7" name="TextBox 26"/>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370</a:t>
            </a:r>
            <a:endParaRPr lang="en-US" sz="2800">
              <a:latin typeface="Arial" pitchFamily="34" charset="0"/>
              <a:cs typeface="Arial" pitchFamily="34" charset="0"/>
            </a:endParaRPr>
          </a:p>
        </p:txBody>
      </p:sp>
      <p:sp>
        <p:nvSpPr>
          <p:cNvPr id="28" name="TextBox 27"/>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254</a:t>
            </a:r>
            <a:endParaRPr lang="en-US" sz="2800">
              <a:latin typeface="Arial" pitchFamily="34" charset="0"/>
              <a:cs typeface="Arial" pitchFamily="34" charset="0"/>
            </a:endParaRPr>
          </a:p>
        </p:txBody>
      </p:sp>
      <p:sp>
        <p:nvSpPr>
          <p:cNvPr id="29" name="TextBox 28"/>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360</a:t>
            </a:r>
            <a:endParaRPr lang="en-US" sz="2800">
              <a:latin typeface="Arial" pitchFamily="34" charset="0"/>
              <a:cs typeface="Arial" pitchFamily="34" charset="0"/>
            </a:endParaRPr>
          </a:p>
        </p:txBody>
      </p:sp>
      <p:pic>
        <p:nvPicPr>
          <p:cNvPr id="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3: </a:t>
            </a:r>
            <a:r>
              <a:rPr lang="en-US" sz="2800" b="0" smtClean="0">
                <a:solidFill>
                  <a:srgbClr val="FF0000"/>
                </a:solidFill>
                <a:latin typeface="Arial" pitchFamily="34" charset="0"/>
                <a:cs typeface="Arial" pitchFamily="34" charset="0"/>
              </a:rPr>
              <a:t>Tìm số tự nhiên x biết x – 312 = 58</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2" name="TextBox 31"/>
              <p:cNvSpPr txBox="1"/>
              <p:nvPr/>
            </p:nvSpPr>
            <p:spPr>
              <a:xfrm>
                <a:off x="1378798" y="363973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−312=58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=58+312</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=370</m:t>
                      </m:r>
                    </m:oMath>
                  </m:oMathPara>
                </a14:m>
                <a:endParaRPr lang="en-US" sz="2800" b="0" i="1" smtClean="0">
                  <a:latin typeface="Cambria Math"/>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378798" y="363973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95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7"/>
                    </p:tgtEl>
                  </p:cond>
                </p:stCondLst>
                <p:endSync evt="end" delay="0">
                  <p:rtn val="all"/>
                </p:endSync>
                <p:childTnLst>
                  <p:par>
                    <p:cTn id="10" fill="hold">
                      <p:stCondLst>
                        <p:cond delay="0"/>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nextCondLst>
                <p:cond evt="onClick" delay="0">
                  <p:tgtEl>
                    <p:spTgt spid="27"/>
                  </p:tgtEl>
                </p:cond>
              </p:nextCondLst>
            </p:seq>
            <p:seq concurrent="1" nextAc="seek">
              <p:cTn id="21" restart="whenNotActive" fill="hold" evtFilter="cancelBubble" nodeType="interactiveSeq">
                <p:stCondLst>
                  <p:cond evt="onClick" delay="0">
                    <p:tgtEl>
                      <p:spTgt spid="28"/>
                    </p:tgtEl>
                  </p:cond>
                </p:stCondLst>
                <p:endSync evt="end" delay="0">
                  <p:rtn val="all"/>
                </p:endSync>
                <p:childTnLst>
                  <p:par>
                    <p:cTn id="22" fill="hold">
                      <p:stCondLst>
                        <p:cond delay="0"/>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nextCondLst>
                <p:cond evt="onClick" delay="0">
                  <p:tgtEl>
                    <p:spTgt spid="29"/>
                  </p:tgtEl>
                </p:cond>
              </p:nextCondLst>
            </p:seq>
          </p:childTnLst>
        </p:cTn>
      </p:par>
    </p:tnLst>
    <p:bldLst>
      <p:bldP spid="23" grpId="0"/>
      <p:bldP spid="24" grpId="0" animBg="1"/>
      <p:bldP spid="25" grpId="0" animBg="1"/>
      <p:bldP spid="26"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4"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5"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6"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17"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19" name="Oval 18"/>
          <p:cNvSpPr/>
          <p:nvPr/>
        </p:nvSpPr>
        <p:spPr>
          <a:xfrm>
            <a:off x="4810761" y="2541588"/>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1" name="Oval 20"/>
          <p:cNvSpPr/>
          <p:nvPr/>
        </p:nvSpPr>
        <p:spPr>
          <a:xfrm>
            <a:off x="2157095" y="2575153"/>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2" name="Oval 21"/>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3" name="TextBox 22"/>
          <p:cNvSpPr txBox="1">
            <a:spLocks noChangeArrowheads="1"/>
          </p:cNvSpPr>
          <p:nvPr/>
        </p:nvSpPr>
        <p:spPr bwMode="auto">
          <a:xfrm>
            <a:off x="5419514" y="2748281"/>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a:t>
            </a:r>
            <a:r>
              <a:rPr lang="en-US" sz="2800" smtClean="0">
                <a:latin typeface="Arial" pitchFamily="34" charset="0"/>
                <a:cs typeface="Arial" pitchFamily="34" charset="0"/>
              </a:rPr>
              <a:t>0</a:t>
            </a:r>
            <a:endParaRPr lang="en-US" sz="2800">
              <a:latin typeface="Arial" pitchFamily="34" charset="0"/>
              <a:cs typeface="Arial" pitchFamily="34" charset="0"/>
            </a:endParaRPr>
          </a:p>
        </p:txBody>
      </p:sp>
      <p:sp>
        <p:nvSpPr>
          <p:cNvPr id="24" name="TextBox 23"/>
          <p:cNvSpPr txBox="1">
            <a:spLocks noChangeArrowheads="1"/>
          </p:cNvSpPr>
          <p:nvPr/>
        </p:nvSpPr>
        <p:spPr bwMode="auto">
          <a:xfrm>
            <a:off x="2750609" y="2773274"/>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56</a:t>
            </a:r>
            <a:endParaRPr lang="en-US" sz="2800">
              <a:latin typeface="Arial" pitchFamily="34" charset="0"/>
              <a:cs typeface="Arial" pitchFamily="34" charset="0"/>
            </a:endParaRPr>
          </a:p>
        </p:txBody>
      </p:sp>
      <p:sp>
        <p:nvSpPr>
          <p:cNvPr id="25" name="TextBox 24"/>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30</a:t>
            </a:r>
            <a:endParaRPr lang="en-US" sz="2800">
              <a:latin typeface="Arial" pitchFamily="34" charset="0"/>
              <a:cs typeface="Arial" pitchFamily="34" charset="0"/>
            </a:endParaRPr>
          </a:p>
        </p:txBody>
      </p:sp>
      <p:pic>
        <p:nvPicPr>
          <p:cNvPr id="26"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4: </a:t>
            </a:r>
            <a:r>
              <a:rPr lang="en-US" sz="2800" b="0" smtClean="0">
                <a:solidFill>
                  <a:srgbClr val="FF0000"/>
                </a:solidFill>
                <a:latin typeface="Arial" pitchFamily="34" charset="0"/>
                <a:cs typeface="Arial" pitchFamily="34" charset="0"/>
              </a:rPr>
              <a:t>Tìm số tự nhiên x biết x + 18 = 38</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4824308" y="361814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+18=38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=38−18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=20</m:t>
                      </m:r>
                    </m:oMath>
                  </m:oMathPara>
                </a14:m>
                <a:endParaRPr lang="en-US" sz="2800" b="0" i="1" smtClean="0">
                  <a:latin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24308" y="361814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417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animBg="1"/>
      <p:bldP spid="21" grpId="0" animBg="1"/>
      <p:bldP spid="22"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2700580" y="345140"/>
            <a:ext cx="7273163" cy="13625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070100" y="2317245"/>
            <a:ext cx="9601200" cy="1815882"/>
          </a:xfrm>
          <a:prstGeom prst="rect">
            <a:avLst/>
          </a:prstGeom>
          <a:noFill/>
        </p:spPr>
        <p:txBody>
          <a:bodyPr wrap="square">
            <a:spAutoFit/>
          </a:bodyPr>
          <a:lstStyle/>
          <a:p>
            <a:r>
              <a:rPr lang="vi-VN" sz="2800" dirty="0">
                <a:latin typeface="Arial" pitchFamily="34" charset="0"/>
                <a:cs typeface="Arial" pitchFamily="34" charset="0"/>
              </a:rPr>
              <a:t>- Đọc lại toàn bộ nội dung bài đã học.</a:t>
            </a:r>
            <a:endParaRPr lang="en-US" sz="2800" dirty="0">
              <a:latin typeface="Arial" pitchFamily="34" charset="0"/>
              <a:cs typeface="Arial" pitchFamily="34" charset="0"/>
            </a:endParaRPr>
          </a:p>
          <a:p>
            <a:r>
              <a:rPr lang="vi-VN" sz="2800" dirty="0">
                <a:latin typeface="Arial" pitchFamily="34" charset="0"/>
                <a:cs typeface="Arial" pitchFamily="34" charset="0"/>
              </a:rPr>
              <a:t>- Học thuộc: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tính</a:t>
            </a:r>
            <a:r>
              <a:rPr lang="en-US" sz="2800" dirty="0">
                <a:latin typeface="Arial" pitchFamily="34" charset="0"/>
                <a:cs typeface="Arial" pitchFamily="34" charset="0"/>
              </a:rPr>
              <a:t> </a:t>
            </a:r>
            <a:r>
              <a:rPr lang="en-US" sz="2800" dirty="0" err="1">
                <a:latin typeface="Arial" pitchFamily="34" charset="0"/>
                <a:cs typeface="Arial" pitchFamily="34" charset="0"/>
              </a:rPr>
              <a:t>chất</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phép</a:t>
            </a:r>
            <a:r>
              <a:rPr lang="en-US" sz="2800" dirty="0">
                <a:latin typeface="Arial" pitchFamily="34" charset="0"/>
                <a:cs typeface="Arial" pitchFamily="34" charset="0"/>
              </a:rPr>
              <a:t> </a:t>
            </a:r>
            <a:r>
              <a:rPr lang="en-US" sz="2800" dirty="0" err="1">
                <a:latin typeface="Arial" pitchFamily="34" charset="0"/>
                <a:cs typeface="Arial" pitchFamily="34" charset="0"/>
              </a:rPr>
              <a:t>cộng</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lưu</a:t>
            </a:r>
            <a:r>
              <a:rPr lang="en-US" sz="2800" dirty="0">
                <a:latin typeface="Arial" pitchFamily="34" charset="0"/>
                <a:cs typeface="Arial" pitchFamily="34" charset="0"/>
              </a:rPr>
              <a:t> ý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phép</a:t>
            </a:r>
            <a:r>
              <a:rPr lang="en-US" sz="2800" dirty="0">
                <a:latin typeface="Arial" pitchFamily="34" charset="0"/>
                <a:cs typeface="Arial" pitchFamily="34" charset="0"/>
              </a:rPr>
              <a:t> </a:t>
            </a:r>
            <a:r>
              <a:rPr lang="en-US" sz="2800" dirty="0" err="1">
                <a:latin typeface="Arial" pitchFamily="34" charset="0"/>
                <a:cs typeface="Arial" pitchFamily="34" charset="0"/>
              </a:rPr>
              <a:t>trừ</a:t>
            </a:r>
            <a:endParaRPr lang="en-US" sz="2800" dirty="0">
              <a:latin typeface="Arial" pitchFamily="34" charset="0"/>
              <a:cs typeface="Arial" pitchFamily="34" charset="0"/>
            </a:endParaRPr>
          </a:p>
          <a:p>
            <a:r>
              <a:rPr lang="fr-FR" sz="2800" dirty="0">
                <a:latin typeface="Arial" pitchFamily="34" charset="0"/>
                <a:cs typeface="Arial" pitchFamily="34" charset="0"/>
              </a:rPr>
              <a:t>- </a:t>
            </a:r>
            <a:r>
              <a:rPr lang="fr-FR" sz="2800" dirty="0" err="1">
                <a:latin typeface="Arial" pitchFamily="34" charset="0"/>
                <a:cs typeface="Arial" pitchFamily="34" charset="0"/>
              </a:rPr>
              <a:t>Làm</a:t>
            </a:r>
            <a:r>
              <a:rPr lang="fr-FR" sz="2800" dirty="0">
                <a:latin typeface="Arial" pitchFamily="34" charset="0"/>
                <a:cs typeface="Arial" pitchFamily="34" charset="0"/>
              </a:rPr>
              <a:t> </a:t>
            </a:r>
            <a:r>
              <a:rPr lang="fr-FR" sz="2800" dirty="0" err="1">
                <a:latin typeface="Arial" pitchFamily="34" charset="0"/>
                <a:cs typeface="Arial" pitchFamily="34" charset="0"/>
              </a:rPr>
              <a:t>bài</a:t>
            </a:r>
            <a:r>
              <a:rPr lang="fr-FR" sz="2800" dirty="0">
                <a:latin typeface="Arial" pitchFamily="34" charset="0"/>
                <a:cs typeface="Arial" pitchFamily="34" charset="0"/>
              </a:rPr>
              <a:t> </a:t>
            </a:r>
            <a:r>
              <a:rPr lang="fr-FR" sz="2800" dirty="0" err="1">
                <a:latin typeface="Arial" pitchFamily="34" charset="0"/>
                <a:cs typeface="Arial" pitchFamily="34" charset="0"/>
              </a:rPr>
              <a:t>tập</a:t>
            </a:r>
            <a:r>
              <a:rPr lang="fr-FR" sz="2800" dirty="0">
                <a:latin typeface="Arial" pitchFamily="34" charset="0"/>
                <a:cs typeface="Arial" pitchFamily="34" charset="0"/>
              </a:rPr>
              <a:t> </a:t>
            </a:r>
            <a:r>
              <a:rPr lang="en-US" sz="2800" smtClean="0">
                <a:latin typeface="Arial" pitchFamily="34" charset="0"/>
                <a:cs typeface="Arial" pitchFamily="34" charset="0"/>
              </a:rPr>
              <a:t>1</a:t>
            </a:r>
            <a:r>
              <a:rPr lang="vi-VN" sz="2800" smtClean="0">
                <a:latin typeface="Arial" pitchFamily="34" charset="0"/>
                <a:cs typeface="Arial" pitchFamily="34" charset="0"/>
              </a:rPr>
              <a:t>; </a:t>
            </a:r>
            <a:r>
              <a:rPr lang="en-US" sz="2800" dirty="0" smtClean="0">
                <a:latin typeface="Arial" pitchFamily="34" charset="0"/>
                <a:cs typeface="Arial" pitchFamily="34" charset="0"/>
              </a:rPr>
              <a:t>2; </a:t>
            </a:r>
            <a:r>
              <a:rPr lang="en-US" sz="2800" dirty="0">
                <a:latin typeface="Arial" pitchFamily="34" charset="0"/>
                <a:cs typeface="Arial" pitchFamily="34" charset="0"/>
              </a:rPr>
              <a:t>3 </a:t>
            </a:r>
            <a:r>
              <a:rPr lang="fr-FR" sz="2800" dirty="0" smtClean="0">
                <a:latin typeface="Arial" pitchFamily="34" charset="0"/>
                <a:cs typeface="Arial" pitchFamily="34" charset="0"/>
              </a:rPr>
              <a:t>SGK </a:t>
            </a:r>
            <a:r>
              <a:rPr lang="fr-FR" sz="2800" dirty="0" err="1">
                <a:latin typeface="Arial" pitchFamily="34" charset="0"/>
                <a:cs typeface="Arial" pitchFamily="34" charset="0"/>
              </a:rPr>
              <a:t>trang</a:t>
            </a:r>
            <a:r>
              <a:rPr lang="fr-FR" sz="2800" dirty="0">
                <a:latin typeface="Arial" pitchFamily="34" charset="0"/>
                <a:cs typeface="Arial" pitchFamily="34" charset="0"/>
              </a:rPr>
              <a:t> 15,16</a:t>
            </a:r>
            <a:r>
              <a:rPr lang="fr-FR" sz="2800" dirty="0" smtClean="0">
                <a:latin typeface="Arial" pitchFamily="34" charset="0"/>
                <a:cs typeface="Arial" pitchFamily="34" charset="0"/>
              </a:rPr>
              <a:t>.</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284476" y="748388"/>
            <a:ext cx="8934184" cy="25144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mtClean="0">
                <a:solidFill>
                  <a:schemeClr val="accent1">
                    <a:lumMod val="75000"/>
                  </a:schemeClr>
                </a:solidFill>
                <a:latin typeface="Arial" pitchFamily="34" charset="0"/>
                <a:cs typeface="Arial" pitchFamily="34" charset="0"/>
              </a:rPr>
              <a:t>“</a:t>
            </a:r>
            <a:r>
              <a:rPr lang="en-US" i="1" smtClean="0">
                <a:solidFill>
                  <a:schemeClr val="accent1">
                    <a:lumMod val="75000"/>
                  </a:schemeClr>
                </a:solidFill>
                <a:latin typeface="Arial" pitchFamily="34" charset="0"/>
                <a:cs typeface="Arial" pitchFamily="34" charset="0"/>
              </a:rPr>
              <a:t>Quãng </a:t>
            </a:r>
            <a:r>
              <a:rPr lang="en-US" i="1">
                <a:solidFill>
                  <a:schemeClr val="accent1">
                    <a:lumMod val="75000"/>
                  </a:schemeClr>
                </a:solidFill>
                <a:latin typeface="Arial" pitchFamily="34" charset="0"/>
                <a:cs typeface="Arial" pitchFamily="34" charset="0"/>
              </a:rPr>
              <a:t>đường từ Hà Nội đến Huế dài </a:t>
            </a:r>
            <a:r>
              <a:rPr lang="en-US" i="1" smtClean="0">
                <a:solidFill>
                  <a:schemeClr val="accent1">
                    <a:lumMod val="75000"/>
                  </a:schemeClr>
                </a:solidFill>
                <a:latin typeface="Arial" pitchFamily="34" charset="0"/>
                <a:cs typeface="Arial" pitchFamily="34" charset="0"/>
              </a:rPr>
              <a:t>khoảng 658 </a:t>
            </a:r>
            <a:r>
              <a:rPr lang="en-US" i="1">
                <a:solidFill>
                  <a:schemeClr val="accent1">
                    <a:lumMod val="75000"/>
                  </a:schemeClr>
                </a:solidFill>
                <a:latin typeface="Arial" pitchFamily="34" charset="0"/>
                <a:cs typeface="Arial" pitchFamily="34" charset="0"/>
              </a:rPr>
              <a:t>km. Quãng đường từ Huế đến TP.HCM dài hơn quãng đường từ Hà Nội đến Huế khoảng 394km. Hỏi quãng đường từ Hà Nội đến TP. Hồ Chí Minh dài khoảng bao nhiêu ki lô mét?”</a:t>
            </a:r>
            <a:endParaRPr lang="en-US" sz="4000"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id="{5CC79972-FF38-4665-82E6-9C18B2DBFC65}"/>
              </a:ext>
            </a:extLst>
          </p:cNvPr>
          <p:cNvSpPr txBox="1">
            <a:spLocks/>
          </p:cNvSpPr>
          <p:nvPr/>
        </p:nvSpPr>
        <p:spPr>
          <a:xfrm>
            <a:off x="4461641" y="4204054"/>
            <a:ext cx="6597997" cy="17237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latin typeface="Arial" pitchFamily="34" charset="0"/>
                <a:cs typeface="Arial" pitchFamily="34" charset="0"/>
              </a:rPr>
              <a:t>? Hãy </a:t>
            </a:r>
            <a:r>
              <a:rPr lang="en-US">
                <a:latin typeface="Arial" pitchFamily="34" charset="0"/>
                <a:cs typeface="Arial" pitchFamily="34" charset="0"/>
              </a:rPr>
              <a:t>nêu cách tính quãng đường từ Huế đến TP.Hồ Chí Minh và  quãng đường từ Hà Nội đến TP. Hồ Chí </a:t>
            </a:r>
            <a:r>
              <a:rPr lang="en-US" smtClean="0">
                <a:latin typeface="Arial" pitchFamily="34" charset="0"/>
                <a:cs typeface="Arial" pitchFamily="34" charset="0"/>
              </a:rPr>
              <a:t>Minh</a:t>
            </a:r>
            <a:endParaRPr lang="en-US" sz="4000" dirty="0">
              <a:solidFill>
                <a:schemeClr val="accent5">
                  <a:lumMod val="50000"/>
                </a:schemeClr>
              </a:solidFill>
              <a:latin typeface="Arial" pitchFamily="34" charset="0"/>
              <a:ea typeface="Tahoma"/>
              <a:cs typeface="Arial" pitchFamily="34" charset="0"/>
            </a:endParaRP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04" y="3274690"/>
            <a:ext cx="3687253" cy="3583310"/>
          </a:xfrm>
          <a:prstGeom prst="rect">
            <a:avLst/>
          </a:prstGeom>
        </p:spPr>
      </p:pic>
      <p:pic>
        <p:nvPicPr>
          <p:cNvPr id="13"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966" y="2595091"/>
            <a:ext cx="1337417" cy="160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174113" y="795686"/>
            <a:ext cx="9285193" cy="20894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solidFill>
                  <a:schemeClr val="accent1">
                    <a:lumMod val="75000"/>
                  </a:schemeClr>
                </a:solidFill>
                <a:latin typeface="Arial" pitchFamily="34" charset="0"/>
                <a:cs typeface="Arial" pitchFamily="34" charset="0"/>
              </a:rPr>
              <a:t>“</a:t>
            </a:r>
            <a:r>
              <a:rPr lang="en-US" i="1" smtClean="0">
                <a:solidFill>
                  <a:schemeClr val="accent1">
                    <a:lumMod val="75000"/>
                  </a:schemeClr>
                </a:solidFill>
                <a:latin typeface="Arial" pitchFamily="34" charset="0"/>
                <a:cs typeface="Arial" pitchFamily="34" charset="0"/>
              </a:rPr>
              <a:t>Quãng </a:t>
            </a:r>
            <a:r>
              <a:rPr lang="en-US" i="1">
                <a:solidFill>
                  <a:schemeClr val="accent1">
                    <a:lumMod val="75000"/>
                  </a:schemeClr>
                </a:solidFill>
                <a:latin typeface="Arial" pitchFamily="34" charset="0"/>
                <a:cs typeface="Arial" pitchFamily="34" charset="0"/>
              </a:rPr>
              <a:t>đường từ Hà Nội đến Huế dài </a:t>
            </a:r>
            <a:r>
              <a:rPr lang="en-US" i="1" smtClean="0">
                <a:solidFill>
                  <a:schemeClr val="accent1">
                    <a:lumMod val="75000"/>
                  </a:schemeClr>
                </a:solidFill>
                <a:latin typeface="Arial" pitchFamily="34" charset="0"/>
                <a:cs typeface="Arial" pitchFamily="34" charset="0"/>
              </a:rPr>
              <a:t>khoảng 658 </a:t>
            </a:r>
            <a:r>
              <a:rPr lang="en-US" i="1">
                <a:solidFill>
                  <a:schemeClr val="accent1">
                    <a:lumMod val="75000"/>
                  </a:schemeClr>
                </a:solidFill>
                <a:latin typeface="Arial" pitchFamily="34" charset="0"/>
                <a:cs typeface="Arial" pitchFamily="34" charset="0"/>
              </a:rPr>
              <a:t>km. Quãng đường từ Huế đến TP.HCM dài hơn quãng đường từ Hà Nội đến Huế khoảng 394km. Hỏi quãng đường từ Hà Nội đến TP. Hồ Chí Minh dài khoảng bao nhiêu ki lô mét?”</a:t>
            </a:r>
            <a:endParaRPr lang="en-US"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id="{5CC79972-FF38-4665-82E6-9C18B2DBFC65}"/>
              </a:ext>
            </a:extLst>
          </p:cNvPr>
          <p:cNvSpPr txBox="1">
            <a:spLocks/>
          </p:cNvSpPr>
          <p:nvPr/>
        </p:nvSpPr>
        <p:spPr>
          <a:xfrm>
            <a:off x="5108024" y="3043850"/>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mtClean="0">
                <a:latin typeface="Arial" pitchFamily="34" charset="0"/>
                <a:cs typeface="Arial" pitchFamily="34" charset="0"/>
              </a:rPr>
              <a:t>Chiều </a:t>
            </a:r>
            <a:r>
              <a:rPr lang="en-US">
                <a:latin typeface="Arial" pitchFamily="34" charset="0"/>
                <a:cs typeface="Arial" pitchFamily="34" charset="0"/>
              </a:rPr>
              <a:t>dài quãng đường từ Huế đến TP. Hồ Chí Minh là:</a:t>
            </a: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4568871"/>
              </p:ext>
            </p:extLst>
          </p:nvPr>
        </p:nvGraphicFramePr>
        <p:xfrm>
          <a:off x="5966645" y="3967009"/>
          <a:ext cx="4028522" cy="495818"/>
        </p:xfrm>
        <a:graphic>
          <a:graphicData uri="http://schemas.openxmlformats.org/presentationml/2006/ole">
            <mc:AlternateContent xmlns:mc="http://schemas.openxmlformats.org/markup-compatibility/2006">
              <mc:Choice xmlns:v="urn:schemas-microsoft-com:vml" Requires="v">
                <p:oleObj spid="_x0000_s1093" name="Equation" r:id="rId3" imgW="1854200" imgH="228600" progId="Equation.DSMT4">
                  <p:embed/>
                </p:oleObj>
              </mc:Choice>
              <mc:Fallback>
                <p:oleObj name="Equation" r:id="rId3" imgW="18542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645" y="3967009"/>
                        <a:ext cx="4028522" cy="495818"/>
                      </a:xfrm>
                      <a:prstGeom prst="rect">
                        <a:avLst/>
                      </a:prstGeom>
                      <a:noFill/>
                    </p:spPr>
                  </p:pic>
                </p:oleObj>
              </mc:Fallback>
            </mc:AlternateContent>
          </a:graphicData>
        </a:graphic>
      </p:graphicFrame>
      <p:sp>
        <p:nvSpPr>
          <p:cNvPr id="16" name="Content Placeholder 2">
            <a:extLst>
              <a:ext uri="{FF2B5EF4-FFF2-40B4-BE49-F238E27FC236}">
                <a16:creationId xmlns:a16="http://schemas.microsoft.com/office/drawing/2014/main" id="{5CC79972-FF38-4665-82E6-9C18B2DBFC65}"/>
              </a:ext>
            </a:extLst>
          </p:cNvPr>
          <p:cNvSpPr txBox="1">
            <a:spLocks/>
          </p:cNvSpPr>
          <p:nvPr/>
        </p:nvSpPr>
        <p:spPr>
          <a:xfrm>
            <a:off x="5143419" y="4440699"/>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mtClean="0">
                <a:latin typeface="Arial" pitchFamily="34" charset="0"/>
                <a:cs typeface="Arial" pitchFamily="34" charset="0"/>
              </a:rPr>
              <a:t>Chiều </a:t>
            </a:r>
            <a:r>
              <a:rPr lang="en-US">
                <a:latin typeface="Arial" pitchFamily="34" charset="0"/>
                <a:cs typeface="Arial" pitchFamily="34" charset="0"/>
              </a:rPr>
              <a:t>dài quãng đường từ Hà Nội đến TP. Hồ Chí Minh </a:t>
            </a:r>
            <a:r>
              <a:rPr lang="en-US" smtClean="0">
                <a:latin typeface="Arial" pitchFamily="34" charset="0"/>
                <a:cs typeface="Arial" pitchFamily="34" charset="0"/>
              </a:rPr>
              <a:t>là:</a:t>
            </a:r>
            <a:endParaRPr lang="en-US">
              <a:latin typeface="Arial" pitchFamily="34" charset="0"/>
              <a:cs typeface="Arial" pitchFamily="34" charset="0"/>
            </a:endParaRPr>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52072937"/>
              </p:ext>
            </p:extLst>
          </p:nvPr>
        </p:nvGraphicFramePr>
        <p:xfrm>
          <a:off x="5849016" y="5473627"/>
          <a:ext cx="4162874" cy="489750"/>
        </p:xfrm>
        <a:graphic>
          <a:graphicData uri="http://schemas.openxmlformats.org/presentationml/2006/ole">
            <mc:AlternateContent xmlns:mc="http://schemas.openxmlformats.org/markup-compatibility/2006">
              <mc:Choice xmlns:v="urn:schemas-microsoft-com:vml" Requires="v">
                <p:oleObj spid="_x0000_s1094" name="Equation" r:id="rId5" imgW="1943100" imgH="228600" progId="Equation.DSMT4">
                  <p:embed/>
                </p:oleObj>
              </mc:Choice>
              <mc:Fallback>
                <p:oleObj name="Equation" r:id="rId5" imgW="19431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016" y="5473627"/>
                        <a:ext cx="4162874" cy="489750"/>
                      </a:xfrm>
                      <a:prstGeom prst="rect">
                        <a:avLst/>
                      </a:prstGeom>
                      <a:noFill/>
                    </p:spPr>
                  </p:pic>
                </p:oleObj>
              </mc:Fallback>
            </mc:AlternateContent>
          </a:graphicData>
        </a:graphic>
      </p:graphicFrame>
      <p:grpSp>
        <p:nvGrpSpPr>
          <p:cNvPr id="21" name="Group 20"/>
          <p:cNvGrpSpPr/>
          <p:nvPr/>
        </p:nvGrpSpPr>
        <p:grpSpPr>
          <a:xfrm>
            <a:off x="284476" y="3961108"/>
            <a:ext cx="4587963" cy="921789"/>
            <a:chOff x="284476" y="3961108"/>
            <a:chExt cx="4587963" cy="921789"/>
          </a:xfrm>
        </p:grpSpPr>
        <p:grpSp>
          <p:nvGrpSpPr>
            <p:cNvPr id="15" name="Group 14"/>
            <p:cNvGrpSpPr/>
            <p:nvPr/>
          </p:nvGrpSpPr>
          <p:grpSpPr>
            <a:xfrm>
              <a:off x="630621" y="3961108"/>
              <a:ext cx="3772549" cy="310701"/>
              <a:chOff x="630621" y="3961108"/>
              <a:chExt cx="3772549" cy="310701"/>
            </a:xfrm>
          </p:grpSpPr>
          <p:cxnSp>
            <p:nvCxnSpPr>
              <p:cNvPr id="8" name="Straight Connector 7"/>
              <p:cNvCxnSpPr/>
              <p:nvPr/>
            </p:nvCxnSpPr>
            <p:spPr>
              <a:xfrm>
                <a:off x="630621" y="4119409"/>
                <a:ext cx="3764805"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2172875"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4403170"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648875" y="3961108"/>
                <a:ext cx="0" cy="304800"/>
              </a:xfrm>
              <a:prstGeom prst="line">
                <a:avLst/>
              </a:prstGeom>
              <a:ln w="57150"/>
            </p:spPr>
            <p:style>
              <a:lnRef idx="3">
                <a:schemeClr val="dk1"/>
              </a:lnRef>
              <a:fillRef idx="0">
                <a:schemeClr val="dk1"/>
              </a:fillRef>
              <a:effectRef idx="2">
                <a:schemeClr val="dk1"/>
              </a:effectRef>
              <a:fontRef idx="minor">
                <a:schemeClr val="tx1"/>
              </a:fontRef>
            </p:style>
          </p:cxnSp>
        </p:grpSp>
        <p:sp>
          <p:nvSpPr>
            <p:cNvPr id="17" name="TextBox 16"/>
            <p:cNvSpPr txBox="1"/>
            <p:nvPr/>
          </p:nvSpPr>
          <p:spPr>
            <a:xfrm>
              <a:off x="284476" y="4344645"/>
              <a:ext cx="803345" cy="523220"/>
            </a:xfrm>
            <a:prstGeom prst="rect">
              <a:avLst/>
            </a:prstGeom>
            <a:noFill/>
          </p:spPr>
          <p:txBody>
            <a:bodyPr wrap="square" rtlCol="0">
              <a:spAutoFit/>
            </a:bodyPr>
            <a:lstStyle/>
            <a:p>
              <a:r>
                <a:rPr lang="en-US" sz="2800" smtClean="0">
                  <a:latin typeface="Arial" pitchFamily="34" charset="0"/>
                  <a:cs typeface="Arial" pitchFamily="34" charset="0"/>
                </a:rPr>
                <a:t>HN</a:t>
              </a:r>
              <a:endParaRPr lang="en-US" sz="2800">
                <a:latin typeface="Arial" pitchFamily="34" charset="0"/>
                <a:cs typeface="Arial" pitchFamily="34" charset="0"/>
              </a:endParaRPr>
            </a:p>
          </p:txBody>
        </p:sp>
        <p:sp>
          <p:nvSpPr>
            <p:cNvPr id="34" name="TextBox 33"/>
            <p:cNvSpPr txBox="1"/>
            <p:nvPr/>
          </p:nvSpPr>
          <p:spPr>
            <a:xfrm>
              <a:off x="1856800" y="4359677"/>
              <a:ext cx="1059821" cy="523220"/>
            </a:xfrm>
            <a:prstGeom prst="rect">
              <a:avLst/>
            </a:prstGeom>
            <a:noFill/>
          </p:spPr>
          <p:txBody>
            <a:bodyPr wrap="square" rtlCol="0">
              <a:spAutoFit/>
            </a:bodyPr>
            <a:lstStyle/>
            <a:p>
              <a:r>
                <a:rPr lang="en-US" sz="2800" smtClean="0">
                  <a:latin typeface="Arial" pitchFamily="34" charset="0"/>
                  <a:cs typeface="Arial" pitchFamily="34" charset="0"/>
                </a:rPr>
                <a:t>Huế</a:t>
              </a:r>
              <a:endParaRPr lang="en-US" sz="2800">
                <a:latin typeface="Arial" pitchFamily="34" charset="0"/>
                <a:cs typeface="Arial" pitchFamily="34" charset="0"/>
              </a:endParaRPr>
            </a:p>
          </p:txBody>
        </p:sp>
        <p:sp>
          <p:nvSpPr>
            <p:cNvPr id="36" name="TextBox 35"/>
            <p:cNvSpPr txBox="1"/>
            <p:nvPr/>
          </p:nvSpPr>
          <p:spPr>
            <a:xfrm>
              <a:off x="3767960" y="4359677"/>
              <a:ext cx="1104479" cy="523220"/>
            </a:xfrm>
            <a:prstGeom prst="rect">
              <a:avLst/>
            </a:prstGeom>
            <a:noFill/>
          </p:spPr>
          <p:txBody>
            <a:bodyPr wrap="square" rtlCol="0">
              <a:spAutoFit/>
            </a:bodyPr>
            <a:lstStyle/>
            <a:p>
              <a:r>
                <a:rPr lang="en-US" sz="2800" smtClean="0">
                  <a:latin typeface="Arial" pitchFamily="34" charset="0"/>
                  <a:cs typeface="Arial" pitchFamily="34" charset="0"/>
                </a:rPr>
                <a:t>HCM</a:t>
              </a:r>
              <a:endParaRPr lang="en-US" sz="2800">
                <a:latin typeface="Arial" pitchFamily="34" charset="0"/>
                <a:cs typeface="Arial" pitchFamily="34" charset="0"/>
              </a:endParaRPr>
            </a:p>
          </p:txBody>
        </p:sp>
      </p:grpSp>
      <p:pic>
        <p:nvPicPr>
          <p:cNvPr id="37" name="!!3">
            <a:extLst>
              <a:ext uri="{FF2B5EF4-FFF2-40B4-BE49-F238E27FC236}">
                <a16:creationId xmlns:a16="http://schemas.microsoft.com/office/drawing/2014/main" id="{83F1A94D-48D5-4D73-BDAA-9118478F5E60}"/>
              </a:ext>
            </a:extLst>
          </p:cNvPr>
          <p:cNvPicPr>
            <a:picLocks noChangeAspect="1"/>
          </p:cNvPicPr>
          <p:nvPr/>
        </p:nvPicPr>
        <p:blipFill>
          <a:blip r:embed="rId7"/>
          <a:stretch>
            <a:fillRect/>
          </a:stretch>
        </p:blipFill>
        <p:spPr>
          <a:xfrm>
            <a:off x="496707" y="5064895"/>
            <a:ext cx="1607156" cy="1446440"/>
          </a:xfrm>
          <a:prstGeom prst="rect">
            <a:avLst/>
          </a:prstGeom>
        </p:spPr>
      </p:pic>
    </p:spTree>
    <p:extLst>
      <p:ext uri="{BB962C8B-B14F-4D97-AF65-F5344CB8AC3E}">
        <p14:creationId xmlns:p14="http://schemas.microsoft.com/office/powerpoint/2010/main" val="2730482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949083" y="4114009"/>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1462711" y="1032514"/>
            <a:ext cx="9525458" cy="1384995"/>
          </a:xfrm>
          <a:prstGeom prst="rect">
            <a:avLst/>
          </a:prstGeom>
          <a:noFill/>
        </p:spPr>
        <p:txBody>
          <a:bodyPr wrap="square">
            <a:spAutoFit/>
          </a:bodyPr>
          <a:lstStyle/>
          <a:p>
            <a:r>
              <a:rPr lang="en-US" sz="2800" i="1">
                <a:latin typeface="Arial" pitchFamily="34" charset="0"/>
                <a:cs typeface="Arial" pitchFamily="34" charset="0"/>
              </a:rPr>
              <a:t>Như vậy, để giải được bài toán </a:t>
            </a:r>
            <a:r>
              <a:rPr lang="en-US" sz="2800" i="1" smtClean="0">
                <a:latin typeface="Arial" pitchFamily="34" charset="0"/>
                <a:cs typeface="Arial" pitchFamily="34" charset="0"/>
              </a:rPr>
              <a:t>trên </a:t>
            </a:r>
            <a:r>
              <a:rPr lang="en-US" sz="2800" i="1">
                <a:latin typeface="Arial" pitchFamily="34" charset="0"/>
                <a:cs typeface="Arial" pitchFamily="34" charset="0"/>
              </a:rPr>
              <a:t>cũng như hiểu rõ hơn về các tính chất của phép cộng, phép trừ, chúng ta sẽ tìm hiểu trong bài ngày hôm nay</a:t>
            </a:r>
            <a:r>
              <a:rPr lang="en-US" sz="2800" i="1" smtClean="0">
                <a:latin typeface="Arial" pitchFamily="34" charset="0"/>
                <a:cs typeface="Arial" pitchFamily="34" charset="0"/>
              </a:rPr>
              <a:t>?”</a:t>
            </a:r>
            <a:endParaRPr lang="en-US" sz="2800">
              <a:latin typeface="Arial" pitchFamily="34" charset="0"/>
              <a:cs typeface="Arial" pitchFamily="34" charset="0"/>
            </a:endParaRPr>
          </a:p>
        </p:txBody>
      </p:sp>
      <p:sp>
        <p:nvSpPr>
          <p:cNvPr id="13" name="TextBox 12">
            <a:extLst>
              <a:ext uri="{FF2B5EF4-FFF2-40B4-BE49-F238E27FC236}">
                <a16:creationId xmlns:a16="http://schemas.microsoft.com/office/drawing/2014/main" id="{A3A062DA-93BF-4842-B601-4404401BCCE3}"/>
              </a:ext>
            </a:extLst>
          </p:cNvPr>
          <p:cNvSpPr txBox="1"/>
          <p:nvPr/>
        </p:nvSpPr>
        <p:spPr>
          <a:xfrm>
            <a:off x="1526360" y="2288487"/>
            <a:ext cx="10067541" cy="1200329"/>
          </a:xfrm>
          <a:prstGeom prst="rect">
            <a:avLst/>
          </a:prstGeom>
          <a:noFill/>
        </p:spPr>
        <p:txBody>
          <a:bodyPr wrap="square">
            <a:spAutoFit/>
          </a:bodyPr>
          <a:lstStyle/>
          <a:p>
            <a:pPr algn="ctr"/>
            <a:r>
              <a:rPr lang="en-US" sz="3600" b="1" i="1" smtClean="0">
                <a:solidFill>
                  <a:srgbClr val="FF0000"/>
                </a:solidFill>
                <a:latin typeface="Arial" pitchFamily="34" charset="0"/>
                <a:cs typeface="Arial" pitchFamily="34" charset="0"/>
              </a:rPr>
              <a:t>Bài </a:t>
            </a:r>
            <a:r>
              <a:rPr lang="en-US" sz="3600" b="1" i="1">
                <a:solidFill>
                  <a:srgbClr val="FF0000"/>
                </a:solidFill>
                <a:latin typeface="Arial" pitchFamily="34" charset="0"/>
                <a:cs typeface="Arial" pitchFamily="34" charset="0"/>
              </a:rPr>
              <a:t>3: Phép cộng, phép trừ các số tự </a:t>
            </a:r>
            <a:r>
              <a:rPr lang="en-US" sz="3600" b="1" i="1" smtClean="0">
                <a:solidFill>
                  <a:srgbClr val="FF0000"/>
                </a:solidFill>
                <a:latin typeface="Arial" pitchFamily="34" charset="0"/>
                <a:cs typeface="Arial" pitchFamily="34" charset="0"/>
              </a:rPr>
              <a:t>nhiên (tiết 1)</a:t>
            </a:r>
            <a:endParaRPr lang="en-US" sz="36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34"/>
                                        </p:tgtEl>
                                        <p:attrNameLst>
                                          <p:attrName>ppt_x</p:attrName>
                                        </p:attrNameLst>
                                      </p:cBhvr>
                                      <p:tavLst>
                                        <p:tav tm="0">
                                          <p:val>
                                            <p:strVal val="ppt_x"/>
                                          </p:val>
                                        </p:tav>
                                        <p:tav tm="100000">
                                          <p:val>
                                            <p:strVal val="ppt_x"/>
                                          </p:val>
                                        </p:tav>
                                      </p:tavLst>
                                    </p:anim>
                                    <p:anim calcmode="lin" valueType="num">
                                      <p:cBhvr additive="base">
                                        <p:cTn id="7" dur="500"/>
                                        <p:tgtEl>
                                          <p:spTgt spid="34"/>
                                        </p:tgtEl>
                                        <p:attrNameLst>
                                          <p:attrName>ppt_y</p:attrName>
                                        </p:attrNameLst>
                                      </p:cBhvr>
                                      <p:tavLst>
                                        <p:tav tm="0">
                                          <p:val>
                                            <p:strVal val="ppt_y"/>
                                          </p:val>
                                        </p:tav>
                                        <p:tav tm="100000">
                                          <p:val>
                                            <p:strVal val="1+ppt_h/2"/>
                                          </p:val>
                                        </p:tav>
                                      </p:tavLst>
                                    </p:anim>
                                    <p:set>
                                      <p:cBhvr>
                                        <p:cTn id="8" dur="1" fill="hold">
                                          <p:stCondLst>
                                            <p:cond delay="499"/>
                                          </p:stCondLst>
                                        </p:cTn>
                                        <p:tgtEl>
                                          <p:spTgt spid="34"/>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214410251"/>
              </p:ext>
            </p:extLst>
          </p:nvPr>
        </p:nvGraphicFramePr>
        <p:xfrm>
          <a:off x="3760810" y="569329"/>
          <a:ext cx="3734496" cy="957563"/>
        </p:xfrm>
        <a:graphic>
          <a:graphicData uri="http://schemas.openxmlformats.org/presentationml/2006/ole">
            <mc:AlternateContent xmlns:mc="http://schemas.openxmlformats.org/markup-compatibility/2006">
              <mc:Choice xmlns:v="urn:schemas-microsoft-com:vml" Requires="v">
                <p:oleObj spid="_x0000_s2183" name="Equation" r:id="rId3" imgW="1854200" imgH="469900" progId="Equation.DSMT4">
                  <p:embed/>
                </p:oleObj>
              </mc:Choice>
              <mc:Fallback>
                <p:oleObj name="Equation" r:id="rId3" imgW="18542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810" y="569329"/>
                        <a:ext cx="3734496" cy="957563"/>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A3A062DA-93BF-4842-B601-4404401BCCE3}"/>
              </a:ext>
            </a:extLst>
          </p:cNvPr>
          <p:cNvSpPr txBox="1"/>
          <p:nvPr/>
        </p:nvSpPr>
        <p:spPr>
          <a:xfrm>
            <a:off x="3683613" y="1367534"/>
            <a:ext cx="5443144" cy="523220"/>
          </a:xfrm>
          <a:prstGeom prst="rect">
            <a:avLst/>
          </a:prstGeom>
          <a:noFill/>
        </p:spPr>
        <p:txBody>
          <a:bodyPr wrap="square">
            <a:spAutoFit/>
          </a:bodyPr>
          <a:lstStyle/>
          <a:p>
            <a:pPr algn="just"/>
            <a:r>
              <a:rPr lang="en-US" sz="2800" dirty="0" err="1">
                <a:latin typeface="Arial" pitchFamily="34" charset="0"/>
                <a:ea typeface="Times New Roman" panose="02020603050405020304" pitchFamily="18" charset="0"/>
                <a:cs typeface="Arial" pitchFamily="34" charset="0"/>
              </a:rPr>
              <a:t>Số</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hạng</a:t>
            </a:r>
            <a:r>
              <a:rPr lang="en-US" sz="2800" dirty="0">
                <a:latin typeface="Arial" pitchFamily="34" charset="0"/>
                <a:ea typeface="Times New Roman" panose="02020603050405020304" pitchFamily="18" charset="0"/>
                <a:cs typeface="Arial" pitchFamily="34" charset="0"/>
              </a:rPr>
              <a:t>   </a:t>
            </a:r>
            <a:r>
              <a:rPr lang="en-US" sz="2800" dirty="0" smtClean="0">
                <a:latin typeface="Arial" pitchFamily="34" charset="0"/>
                <a:ea typeface="Times New Roman" panose="02020603050405020304" pitchFamily="18" charset="0"/>
                <a:cs typeface="Arial" pitchFamily="34" charset="0"/>
              </a:rPr>
              <a:t> </a:t>
            </a:r>
            <a:r>
              <a:rPr lang="en-US" sz="2800" dirty="0" err="1" smtClean="0">
                <a:latin typeface="Arial" pitchFamily="34" charset="0"/>
                <a:ea typeface="Times New Roman" panose="02020603050405020304" pitchFamily="18" charset="0"/>
                <a:cs typeface="Arial" pitchFamily="34" charset="0"/>
              </a:rPr>
              <a:t>Số</a:t>
            </a:r>
            <a:r>
              <a:rPr lang="en-US" sz="2800" dirty="0" smtClean="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hạng</a:t>
            </a:r>
            <a:r>
              <a:rPr lang="en-US" sz="2800" dirty="0">
                <a:latin typeface="Arial" pitchFamily="34" charset="0"/>
                <a:ea typeface="Times New Roman" panose="02020603050405020304" pitchFamily="18" charset="0"/>
                <a:cs typeface="Arial" pitchFamily="34" charset="0"/>
              </a:rPr>
              <a:t>  </a:t>
            </a:r>
            <a:r>
              <a:rPr lang="en-US" sz="2800" dirty="0" smtClean="0">
                <a:latin typeface="Arial" pitchFamily="34" charset="0"/>
                <a:ea typeface="Times New Roman" panose="02020603050405020304" pitchFamily="18" charset="0"/>
                <a:cs typeface="Arial" pitchFamily="34" charset="0"/>
              </a:rPr>
              <a:t>  </a:t>
            </a:r>
            <a:r>
              <a:rPr lang="en-US" sz="2800" dirty="0" err="1" smtClean="0">
                <a:latin typeface="Arial" pitchFamily="34" charset="0"/>
                <a:cs typeface="Arial" pitchFamily="34" charset="0"/>
              </a:rPr>
              <a:t>Tổng</a:t>
            </a:r>
            <a:endParaRPr lang="en-US" sz="2800" dirty="0">
              <a:latin typeface="Arial" pitchFamily="34" charset="0"/>
              <a:cs typeface="Arial" pitchFamily="34" charset="0"/>
            </a:endParaRPr>
          </a:p>
        </p:txBody>
      </p:sp>
      <p:sp>
        <p:nvSpPr>
          <p:cNvPr id="16" name="Content Placeholder 2">
            <a:extLst>
              <a:ext uri="{FF2B5EF4-FFF2-40B4-BE49-F238E27FC236}">
                <a16:creationId xmlns:a16="http://schemas.microsoft.com/office/drawing/2014/main" id="{5CC79972-FF38-4665-82E6-9C18B2DBFC65}"/>
              </a:ext>
            </a:extLst>
          </p:cNvPr>
          <p:cNvSpPr txBox="1">
            <a:spLocks/>
          </p:cNvSpPr>
          <p:nvPr/>
        </p:nvSpPr>
        <p:spPr>
          <a:xfrm>
            <a:off x="1234290" y="2771846"/>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Hãy</a:t>
            </a:r>
            <a:r>
              <a:rPr lang="en-US" dirty="0" smtClean="0">
                <a:solidFill>
                  <a:srgbClr val="FF0000"/>
                </a:solidFill>
                <a:latin typeface="Arial" pitchFamily="34" charset="0"/>
                <a:cs typeface="Arial" pitchFamily="34" charset="0"/>
              </a:rPr>
              <a:t> </a:t>
            </a:r>
            <a:r>
              <a:rPr lang="en-US" dirty="0" err="1">
                <a:solidFill>
                  <a:srgbClr val="FF0000"/>
                </a:solidFill>
                <a:latin typeface="Arial" pitchFamily="34" charset="0"/>
                <a:cs typeface="Arial" pitchFamily="34" charset="0"/>
              </a:rPr>
              <a:t>nêu</a:t>
            </a:r>
            <a:r>
              <a:rPr lang="en-US" dirty="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các</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tính</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chất</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của</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phép</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cộng</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các</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số</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tự</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nhiên</a:t>
            </a:r>
            <a:endParaRPr lang="en-US" sz="4000" dirty="0">
              <a:solidFill>
                <a:srgbClr val="FF0000"/>
              </a:solidFill>
              <a:latin typeface="Arial" pitchFamily="34" charset="0"/>
              <a:ea typeface="Tahoma"/>
              <a:cs typeface="Arial" pitchFamily="34" charset="0"/>
            </a:endParaRPr>
          </a:p>
        </p:txBody>
      </p:sp>
      <p:sp>
        <p:nvSpPr>
          <p:cNvPr id="17" name="Content Placeholder 2">
            <a:extLst>
              <a:ext uri="{FF2B5EF4-FFF2-40B4-BE49-F238E27FC236}">
                <a16:creationId xmlns:a16="http://schemas.microsoft.com/office/drawing/2014/main" id="{5CC79972-FF38-4665-82E6-9C18B2DBFC65}"/>
              </a:ext>
            </a:extLst>
          </p:cNvPr>
          <p:cNvSpPr txBox="1">
            <a:spLocks/>
          </p:cNvSpPr>
          <p:nvPr/>
        </p:nvSpPr>
        <p:spPr>
          <a:xfrm>
            <a:off x="446678" y="2790948"/>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smtClean="0">
                <a:solidFill>
                  <a:srgbClr val="FF0000"/>
                </a:solidFill>
                <a:latin typeface="Arial" pitchFamily="34" charset="0"/>
                <a:cs typeface="Arial" pitchFamily="34" charset="0"/>
              </a:rPr>
              <a:t>a) </a:t>
            </a:r>
            <a:r>
              <a:rPr lang="en-US" b="1" dirty="0" err="1" smtClean="0">
                <a:solidFill>
                  <a:srgbClr val="FF0000"/>
                </a:solidFill>
                <a:latin typeface="Arial" pitchFamily="34" charset="0"/>
                <a:cs typeface="Arial" pitchFamily="34" charset="0"/>
              </a:rPr>
              <a:t>Các</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tính</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chất</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của</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phép</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cộng</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364820" y="3306813"/>
            <a:ext cx="9502578" cy="954107"/>
          </a:xfrm>
          <a:prstGeom prst="rect">
            <a:avLst/>
          </a:prstGeom>
          <a:noFill/>
        </p:spPr>
        <p:txBody>
          <a:bodyPr wrap="square">
            <a:spAutoFit/>
          </a:bodyPr>
          <a:lstStyle/>
          <a:p>
            <a:pPr algn="just"/>
            <a:r>
              <a:rPr lang="en-US" sz="2800" i="1" dirty="0">
                <a:latin typeface="Arial" pitchFamily="34" charset="0"/>
                <a:cs typeface="Arial" pitchFamily="34" charset="0"/>
              </a:rPr>
              <a:t>+ </a:t>
            </a:r>
            <a:r>
              <a:rPr lang="en-US" sz="2800" i="1" u="sng" dirty="0" err="1">
                <a:solidFill>
                  <a:srgbClr val="FF0000"/>
                </a:solidFill>
                <a:latin typeface="Arial" pitchFamily="34" charset="0"/>
                <a:cs typeface="Arial" pitchFamily="34" charset="0"/>
              </a:rPr>
              <a:t>Tính</a:t>
            </a:r>
            <a:r>
              <a:rPr lang="en-US" sz="2800" i="1" u="sng" dirty="0">
                <a:solidFill>
                  <a:srgbClr val="FF0000"/>
                </a:solidFill>
                <a:latin typeface="Arial" pitchFamily="34" charset="0"/>
                <a:cs typeface="Arial" pitchFamily="34" charset="0"/>
              </a:rPr>
              <a:t> </a:t>
            </a:r>
            <a:r>
              <a:rPr lang="en-US" sz="2800" i="1" u="sng" dirty="0" err="1">
                <a:solidFill>
                  <a:srgbClr val="FF0000"/>
                </a:solidFill>
                <a:latin typeface="Arial" pitchFamily="34" charset="0"/>
                <a:cs typeface="Arial" pitchFamily="34" charset="0"/>
              </a:rPr>
              <a:t>chất</a:t>
            </a:r>
            <a:r>
              <a:rPr lang="en-US" sz="2800" i="1" u="sng" dirty="0">
                <a:solidFill>
                  <a:srgbClr val="FF0000"/>
                </a:solidFill>
                <a:latin typeface="Arial" pitchFamily="34" charset="0"/>
                <a:cs typeface="Arial" pitchFamily="34" charset="0"/>
              </a:rPr>
              <a:t> </a:t>
            </a:r>
            <a:r>
              <a:rPr lang="en-US" sz="2800" i="1" u="sng" dirty="0" err="1">
                <a:solidFill>
                  <a:srgbClr val="FF0000"/>
                </a:solidFill>
                <a:latin typeface="Arial" pitchFamily="34" charset="0"/>
                <a:cs typeface="Arial" pitchFamily="34" charset="0"/>
              </a:rPr>
              <a:t>giao</a:t>
            </a:r>
            <a:r>
              <a:rPr lang="en-US" sz="2800" i="1" u="sng" dirty="0">
                <a:solidFill>
                  <a:srgbClr val="FF0000"/>
                </a:solidFill>
                <a:latin typeface="Arial" pitchFamily="34" charset="0"/>
                <a:cs typeface="Arial" pitchFamily="34" charset="0"/>
              </a:rPr>
              <a:t> </a:t>
            </a:r>
            <a:r>
              <a:rPr lang="en-US" sz="2800" i="1" u="sng" dirty="0" err="1">
                <a:solidFill>
                  <a:srgbClr val="FF0000"/>
                </a:solidFill>
                <a:latin typeface="Arial" pitchFamily="34" charset="0"/>
                <a:cs typeface="Arial" pitchFamily="34" charset="0"/>
              </a:rPr>
              <a:t>hoán</a:t>
            </a:r>
            <a:r>
              <a:rPr lang="en-US" sz="2800" i="1" u="sng" dirty="0">
                <a:solidFill>
                  <a:srgbClr val="FF0000"/>
                </a:solidFill>
                <a:latin typeface="Arial" pitchFamily="34" charset="0"/>
                <a:cs typeface="Arial" pitchFamily="34" charset="0"/>
              </a:rPr>
              <a:t>:</a:t>
            </a:r>
            <a:r>
              <a:rPr lang="en-US" sz="2800" u="sng" dirty="0">
                <a:solidFill>
                  <a:srgbClr val="FF0000"/>
                </a:solidFill>
                <a:latin typeface="Arial" pitchFamily="34" charset="0"/>
                <a:cs typeface="Arial" pitchFamily="34" charset="0"/>
              </a:rPr>
              <a:t> </a:t>
            </a:r>
            <a:r>
              <a:rPr lang="en-US" sz="2800" dirty="0" err="1">
                <a:latin typeface="Arial" pitchFamily="34" charset="0"/>
                <a:cs typeface="Arial" pitchFamily="34" charset="0"/>
              </a:rPr>
              <a:t>Khi</a:t>
            </a:r>
            <a:r>
              <a:rPr lang="en-US" sz="2800" dirty="0">
                <a:latin typeface="Arial" pitchFamily="34" charset="0"/>
                <a:cs typeface="Arial" pitchFamily="34" charset="0"/>
              </a:rPr>
              <a:t> </a:t>
            </a:r>
            <a:r>
              <a:rPr lang="en-US" sz="2800" dirty="0" err="1">
                <a:latin typeface="Arial" pitchFamily="34" charset="0"/>
                <a:cs typeface="Arial" pitchFamily="34" charset="0"/>
              </a:rPr>
              <a:t>đổi</a:t>
            </a:r>
            <a:r>
              <a:rPr lang="en-US" sz="2800" dirty="0">
                <a:latin typeface="Arial" pitchFamily="34" charset="0"/>
                <a:cs typeface="Arial" pitchFamily="34" charset="0"/>
              </a:rPr>
              <a:t> </a:t>
            </a:r>
            <a:r>
              <a:rPr lang="en-US" sz="2800" dirty="0" err="1">
                <a:latin typeface="Arial" pitchFamily="34" charset="0"/>
                <a:cs typeface="Arial" pitchFamily="34" charset="0"/>
              </a:rPr>
              <a:t>chỗ</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hạng</a:t>
            </a:r>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tổng</a:t>
            </a:r>
            <a:r>
              <a:rPr lang="en-US" sz="2800" dirty="0">
                <a:latin typeface="Arial" pitchFamily="34" charset="0"/>
                <a:cs typeface="Arial" pitchFamily="34" charset="0"/>
              </a:rPr>
              <a:t> </a:t>
            </a:r>
            <a:r>
              <a:rPr lang="en-US" sz="2800" dirty="0" err="1">
                <a:latin typeface="Arial" pitchFamily="34" charset="0"/>
                <a:cs typeface="Arial" pitchFamily="34" charset="0"/>
              </a:rPr>
              <a:t>thì</a:t>
            </a:r>
            <a:r>
              <a:rPr lang="en-US" sz="2800" dirty="0">
                <a:latin typeface="Arial" pitchFamily="34" charset="0"/>
                <a:cs typeface="Arial" pitchFamily="34" charset="0"/>
              </a:rPr>
              <a:t> </a:t>
            </a:r>
            <a:r>
              <a:rPr lang="en-US" sz="2800" dirty="0" err="1">
                <a:latin typeface="Arial" pitchFamily="34" charset="0"/>
                <a:cs typeface="Arial" pitchFamily="34" charset="0"/>
              </a:rPr>
              <a:t>tổng</a:t>
            </a:r>
            <a:r>
              <a:rPr lang="en-US" sz="2800" dirty="0">
                <a:latin typeface="Arial" pitchFamily="34" charset="0"/>
                <a:cs typeface="Arial" pitchFamily="34" charset="0"/>
              </a:rPr>
              <a:t> </a:t>
            </a:r>
            <a:r>
              <a:rPr lang="en-US" sz="2800" dirty="0" err="1">
                <a:latin typeface="Arial" pitchFamily="34" charset="0"/>
                <a:cs typeface="Arial" pitchFamily="34" charset="0"/>
              </a:rPr>
              <a:t>không</a:t>
            </a:r>
            <a:r>
              <a:rPr lang="en-US" sz="2800" dirty="0">
                <a:latin typeface="Arial" pitchFamily="34" charset="0"/>
                <a:cs typeface="Arial" pitchFamily="34" charset="0"/>
              </a:rPr>
              <a:t> </a:t>
            </a:r>
            <a:r>
              <a:rPr lang="en-US" sz="2800" dirty="0" err="1">
                <a:latin typeface="Arial" pitchFamily="34" charset="0"/>
                <a:cs typeface="Arial" pitchFamily="34" charset="0"/>
              </a:rPr>
              <a:t>thay</a:t>
            </a:r>
            <a:r>
              <a:rPr lang="en-US" sz="2800" dirty="0">
                <a:latin typeface="Arial" pitchFamily="34" charset="0"/>
                <a:cs typeface="Arial" pitchFamily="34" charset="0"/>
              </a:rPr>
              <a:t> </a:t>
            </a:r>
            <a:r>
              <a:rPr lang="en-US" sz="2800" dirty="0" err="1" smtClean="0">
                <a:latin typeface="Arial" pitchFamily="34" charset="0"/>
                <a:cs typeface="Arial" pitchFamily="34" charset="0"/>
              </a:rPr>
              <a:t>đổi</a:t>
            </a:r>
            <a:endParaRPr lang="en-US" sz="2800" dirty="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599524693"/>
              </p:ext>
            </p:extLst>
          </p:nvPr>
        </p:nvGraphicFramePr>
        <p:xfrm>
          <a:off x="6096000" y="3849513"/>
          <a:ext cx="2030083" cy="381897"/>
        </p:xfrm>
        <a:graphic>
          <a:graphicData uri="http://schemas.openxmlformats.org/presentationml/2006/ole">
            <mc:AlternateContent xmlns:mc="http://schemas.openxmlformats.org/markup-compatibility/2006">
              <mc:Choice xmlns:v="urn:schemas-microsoft-com:vml" Requires="v">
                <p:oleObj spid="_x0000_s2184" name="Equation" r:id="rId5" imgW="964781" imgH="177723" progId="Equation.DSMT4">
                  <p:embed/>
                </p:oleObj>
              </mc:Choice>
              <mc:Fallback>
                <p:oleObj name="Equation" r:id="rId5" imgW="964781" imgH="177723"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849513"/>
                        <a:ext cx="2030083" cy="381897"/>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A3A062DA-93BF-4842-B601-4404401BCCE3}"/>
              </a:ext>
            </a:extLst>
          </p:cNvPr>
          <p:cNvSpPr txBox="1"/>
          <p:nvPr/>
        </p:nvSpPr>
        <p:spPr>
          <a:xfrm>
            <a:off x="1465461" y="4270104"/>
            <a:ext cx="9502578" cy="1384995"/>
          </a:xfrm>
          <a:prstGeom prst="rect">
            <a:avLst/>
          </a:prstGeom>
          <a:noFill/>
        </p:spPr>
        <p:txBody>
          <a:bodyPr wrap="square">
            <a:spAutoFit/>
          </a:bodyPr>
          <a:lstStyle/>
          <a:p>
            <a:pPr algn="just"/>
            <a:r>
              <a:rPr lang="en-US" sz="2800" i="1" dirty="0">
                <a:latin typeface="Arial" pitchFamily="34" charset="0"/>
                <a:cs typeface="Arial" pitchFamily="34" charset="0"/>
              </a:rPr>
              <a:t>+ </a:t>
            </a:r>
            <a:r>
              <a:rPr lang="en-US" sz="2800" i="1" dirty="0" err="1">
                <a:solidFill>
                  <a:srgbClr val="FF0000"/>
                </a:solidFill>
                <a:latin typeface="Arial" pitchFamily="34" charset="0"/>
                <a:cs typeface="Arial" pitchFamily="34" charset="0"/>
              </a:rPr>
              <a:t>Tính</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chất</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kết</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hợp</a:t>
            </a:r>
            <a:r>
              <a:rPr lang="en-US" sz="2800" dirty="0">
                <a:solidFill>
                  <a:srgbClr val="FF0000"/>
                </a:solidFill>
                <a:latin typeface="Arial" pitchFamily="34" charset="0"/>
                <a:cs typeface="Arial" pitchFamily="34" charset="0"/>
              </a:rPr>
              <a:t>: </a:t>
            </a:r>
            <a:r>
              <a:rPr lang="en-US" sz="2800" dirty="0" err="1">
                <a:latin typeface="Arial" pitchFamily="34" charset="0"/>
                <a:cs typeface="Arial" pitchFamily="34" charset="0"/>
              </a:rPr>
              <a:t>Muốn</a:t>
            </a:r>
            <a:r>
              <a:rPr lang="en-US" sz="2800" dirty="0">
                <a:latin typeface="Arial" pitchFamily="34" charset="0"/>
                <a:cs typeface="Arial" pitchFamily="34" charset="0"/>
              </a:rPr>
              <a:t> </a:t>
            </a:r>
            <a:r>
              <a:rPr lang="en-US" sz="2800" dirty="0" err="1">
                <a:latin typeface="Arial" pitchFamily="34" charset="0"/>
                <a:cs typeface="Arial" pitchFamily="34" charset="0"/>
              </a:rPr>
              <a:t>cộng</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tổng</a:t>
            </a:r>
            <a:r>
              <a:rPr lang="en-US" sz="2800" dirty="0">
                <a:latin typeface="Arial" pitchFamily="34" charset="0"/>
                <a:cs typeface="Arial" pitchFamily="34" charset="0"/>
              </a:rPr>
              <a:t>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thứ</a:t>
            </a:r>
            <a:r>
              <a:rPr lang="en-US" sz="2800" dirty="0">
                <a:latin typeface="Arial" pitchFamily="34" charset="0"/>
                <a:cs typeface="Arial" pitchFamily="34" charset="0"/>
              </a:rPr>
              <a:t> </a:t>
            </a:r>
            <a:r>
              <a:rPr lang="en-US" sz="2800" dirty="0" err="1">
                <a:latin typeface="Arial" pitchFamily="34" charset="0"/>
                <a:cs typeface="Arial" pitchFamily="34" charset="0"/>
              </a:rPr>
              <a:t>ba</a:t>
            </a:r>
            <a:r>
              <a:rPr lang="en-US" sz="2800" dirty="0">
                <a:latin typeface="Arial" pitchFamily="34" charset="0"/>
                <a:cs typeface="Arial" pitchFamily="34" charset="0"/>
              </a:rPr>
              <a:t>, ta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a:t>
            </a:r>
            <a:r>
              <a:rPr lang="en-US" sz="2800" dirty="0" err="1">
                <a:latin typeface="Arial" pitchFamily="34" charset="0"/>
                <a:cs typeface="Arial" pitchFamily="34" charset="0"/>
              </a:rPr>
              <a:t>cộng</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thứ</a:t>
            </a:r>
            <a:r>
              <a:rPr lang="en-US" sz="2800" dirty="0">
                <a:latin typeface="Arial" pitchFamily="34" charset="0"/>
                <a:cs typeface="Arial" pitchFamily="34" charset="0"/>
              </a:rPr>
              <a:t> </a:t>
            </a:r>
            <a:r>
              <a:rPr lang="en-US" sz="2800" dirty="0" err="1">
                <a:latin typeface="Arial" pitchFamily="34" charset="0"/>
                <a:cs typeface="Arial" pitchFamily="34" charset="0"/>
              </a:rPr>
              <a:t>nhất</a:t>
            </a:r>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err="1">
                <a:latin typeface="Arial" pitchFamily="34" charset="0"/>
                <a:cs typeface="Arial" pitchFamily="34" charset="0"/>
              </a:rPr>
              <a:t>tổng</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thứ</a:t>
            </a:r>
            <a:r>
              <a:rPr lang="en-US" sz="2800" dirty="0">
                <a:latin typeface="Arial" pitchFamily="34" charset="0"/>
                <a:cs typeface="Arial" pitchFamily="34" charset="0"/>
              </a:rPr>
              <a:t>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thứ</a:t>
            </a:r>
            <a:r>
              <a:rPr lang="en-US" sz="2800" dirty="0">
                <a:latin typeface="Arial" pitchFamily="34" charset="0"/>
                <a:cs typeface="Arial" pitchFamily="34" charset="0"/>
              </a:rPr>
              <a:t> </a:t>
            </a:r>
            <a:r>
              <a:rPr lang="en-US" sz="2800" dirty="0" err="1">
                <a:latin typeface="Arial" pitchFamily="34" charset="0"/>
                <a:cs typeface="Arial" pitchFamily="34" charset="0"/>
              </a:rPr>
              <a:t>ba</a:t>
            </a:r>
            <a:endParaRPr lang="en-US" sz="2800" dirty="0">
              <a:latin typeface="Arial" pitchFamily="34" charset="0"/>
              <a:cs typeface="Arial" pitchFamily="34" charset="0"/>
            </a:endParaRPr>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4060467"/>
              </p:ext>
            </p:extLst>
          </p:nvPr>
        </p:nvGraphicFramePr>
        <p:xfrm>
          <a:off x="3185708" y="5151196"/>
          <a:ext cx="3974218" cy="534837"/>
        </p:xfrm>
        <a:graphic>
          <a:graphicData uri="http://schemas.openxmlformats.org/presentationml/2006/ole">
            <mc:AlternateContent xmlns:mc="http://schemas.openxmlformats.org/markup-compatibility/2006">
              <mc:Choice xmlns:v="urn:schemas-microsoft-com:vml" Requires="v">
                <p:oleObj spid="_x0000_s2185" name="Equation" r:id="rId7" imgW="2108200" imgH="254000" progId="Equation.DSMT4">
                  <p:embed/>
                </p:oleObj>
              </mc:Choice>
              <mc:Fallback>
                <p:oleObj name="Equation" r:id="rId7" imgW="2108200" imgH="2540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5708" y="5151196"/>
                        <a:ext cx="3974218" cy="534837"/>
                      </a:xfrm>
                      <a:prstGeom prst="rect">
                        <a:avLst/>
                      </a:prstGeom>
                      <a:noFill/>
                    </p:spPr>
                  </p:pic>
                </p:oleObj>
              </mc:Fallback>
            </mc:AlternateContent>
          </a:graphicData>
        </a:graphic>
      </p:graphicFrame>
      <p:sp>
        <p:nvSpPr>
          <p:cNvPr id="25" name="TextBox 24">
            <a:extLst>
              <a:ext uri="{FF2B5EF4-FFF2-40B4-BE49-F238E27FC236}">
                <a16:creationId xmlns:a16="http://schemas.microsoft.com/office/drawing/2014/main" id="{A3A062DA-93BF-4842-B601-4404401BCCE3}"/>
              </a:ext>
            </a:extLst>
          </p:cNvPr>
          <p:cNvSpPr txBox="1"/>
          <p:nvPr/>
        </p:nvSpPr>
        <p:spPr>
          <a:xfrm>
            <a:off x="1520097" y="5685727"/>
            <a:ext cx="9502578" cy="954107"/>
          </a:xfrm>
          <a:prstGeom prst="rect">
            <a:avLst/>
          </a:prstGeom>
          <a:noFill/>
        </p:spPr>
        <p:txBody>
          <a:bodyPr wrap="square">
            <a:spAutoFit/>
          </a:bodyPr>
          <a:lstStyle/>
          <a:p>
            <a:pPr algn="just"/>
            <a:r>
              <a:rPr lang="en-US" sz="2800" dirty="0">
                <a:latin typeface="Arial" pitchFamily="34" charset="0"/>
                <a:cs typeface="Arial" pitchFamily="34" charset="0"/>
              </a:rPr>
              <a:t>+ </a:t>
            </a:r>
            <a:r>
              <a:rPr lang="en-US" sz="2800" i="1" dirty="0" err="1">
                <a:solidFill>
                  <a:srgbClr val="FF0000"/>
                </a:solidFill>
                <a:latin typeface="Arial" pitchFamily="34" charset="0"/>
                <a:cs typeface="Arial" pitchFamily="34" charset="0"/>
              </a:rPr>
              <a:t>Tính</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chất</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cộng</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với</a:t>
            </a:r>
            <a:r>
              <a:rPr lang="en-US" sz="2800" i="1" dirty="0">
                <a:solidFill>
                  <a:srgbClr val="FF0000"/>
                </a:solidFill>
                <a:latin typeface="Arial" pitchFamily="34" charset="0"/>
                <a:cs typeface="Arial" pitchFamily="34" charset="0"/>
              </a:rPr>
              <a:t> </a:t>
            </a:r>
            <a:r>
              <a:rPr lang="en-US" sz="2800" i="1" dirty="0" err="1">
                <a:solidFill>
                  <a:srgbClr val="FF0000"/>
                </a:solidFill>
                <a:latin typeface="Arial" pitchFamily="34" charset="0"/>
                <a:cs typeface="Arial" pitchFamily="34" charset="0"/>
              </a:rPr>
              <a:t>số</a:t>
            </a:r>
            <a:r>
              <a:rPr lang="en-US" sz="2800" i="1" dirty="0">
                <a:solidFill>
                  <a:srgbClr val="FF0000"/>
                </a:solidFill>
                <a:latin typeface="Arial" pitchFamily="34" charset="0"/>
                <a:cs typeface="Arial" pitchFamily="34" charset="0"/>
              </a:rPr>
              <a:t> 0</a:t>
            </a:r>
            <a:r>
              <a:rPr lang="en-US" sz="2800" dirty="0">
                <a:solidFill>
                  <a:srgbClr val="FF0000"/>
                </a:solidFill>
                <a:latin typeface="Arial" pitchFamily="34" charset="0"/>
                <a:cs typeface="Arial" pitchFamily="34" charset="0"/>
              </a:rPr>
              <a:t>: </a:t>
            </a:r>
            <a:r>
              <a:rPr lang="en-US" sz="2800" dirty="0" err="1">
                <a:latin typeface="Arial" pitchFamily="34" charset="0"/>
                <a:cs typeface="Arial" pitchFamily="34" charset="0"/>
              </a:rPr>
              <a:t>Bất</a:t>
            </a:r>
            <a:r>
              <a:rPr lang="en-US" sz="2800" dirty="0">
                <a:latin typeface="Arial" pitchFamily="34" charset="0"/>
                <a:cs typeface="Arial" pitchFamily="34" charset="0"/>
              </a:rPr>
              <a:t> </a:t>
            </a:r>
            <a:r>
              <a:rPr lang="en-US" sz="2800" dirty="0" err="1">
                <a:latin typeface="Arial" pitchFamily="34" charset="0"/>
                <a:cs typeface="Arial" pitchFamily="34" charset="0"/>
              </a:rPr>
              <a:t>kì</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cộng</a:t>
            </a:r>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0 </a:t>
            </a:r>
            <a:r>
              <a:rPr lang="en-US" sz="2800" dirty="0" err="1">
                <a:latin typeface="Arial" pitchFamily="34" charset="0"/>
                <a:cs typeface="Arial" pitchFamily="34" charset="0"/>
              </a:rPr>
              <a:t>cũng</a:t>
            </a:r>
            <a:r>
              <a:rPr lang="en-US" sz="2800" dirty="0">
                <a:latin typeface="Arial" pitchFamily="34" charset="0"/>
                <a:cs typeface="Arial" pitchFamily="34" charset="0"/>
              </a:rPr>
              <a:t> </a:t>
            </a:r>
            <a:r>
              <a:rPr lang="en-US" sz="2800" dirty="0" err="1">
                <a:latin typeface="Arial" pitchFamily="34" charset="0"/>
                <a:cs typeface="Arial" pitchFamily="34" charset="0"/>
              </a:rPr>
              <a:t>bằng</a:t>
            </a:r>
            <a:r>
              <a:rPr lang="en-US" sz="2800" dirty="0">
                <a:latin typeface="Arial" pitchFamily="34" charset="0"/>
                <a:cs typeface="Arial" pitchFamily="34" charset="0"/>
              </a:rPr>
              <a:t> </a:t>
            </a:r>
            <a:r>
              <a:rPr lang="en-US" sz="2800" dirty="0" err="1">
                <a:latin typeface="Arial" pitchFamily="34" charset="0"/>
                <a:cs typeface="Arial" pitchFamily="34" charset="0"/>
              </a:rPr>
              <a:t>chính</a:t>
            </a:r>
            <a:r>
              <a:rPr lang="en-US" sz="2800" dirty="0">
                <a:latin typeface="Arial" pitchFamily="34" charset="0"/>
                <a:cs typeface="Arial" pitchFamily="34" charset="0"/>
              </a:rPr>
              <a:t> </a:t>
            </a:r>
            <a:r>
              <a:rPr lang="en-US" sz="2800" dirty="0" err="1">
                <a:latin typeface="Arial" pitchFamily="34" charset="0"/>
                <a:cs typeface="Arial" pitchFamily="34" charset="0"/>
              </a:rPr>
              <a:t>nó</a:t>
            </a:r>
            <a:endParaRPr lang="en-US" sz="2800" dirty="0">
              <a:latin typeface="Arial" pitchFamily="34" charset="0"/>
              <a:cs typeface="Arial" pitchFamily="34" charset="0"/>
            </a:endParaRPr>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2869943398"/>
              </p:ext>
            </p:extLst>
          </p:nvPr>
        </p:nvGraphicFramePr>
        <p:xfrm>
          <a:off x="4853266" y="6228426"/>
          <a:ext cx="2548215" cy="359485"/>
        </p:xfrm>
        <a:graphic>
          <a:graphicData uri="http://schemas.openxmlformats.org/presentationml/2006/ole">
            <mc:AlternateContent xmlns:mc="http://schemas.openxmlformats.org/markup-compatibility/2006">
              <mc:Choice xmlns:v="urn:schemas-microsoft-com:vml" Requires="v">
                <p:oleObj spid="_x0000_s2186" name="Equation" r:id="rId9" imgW="1384300" imgH="190500" progId="Equation.DSMT4">
                  <p:embed/>
                </p:oleObj>
              </mc:Choice>
              <mc:Fallback>
                <p:oleObj name="Equation" r:id="rId9" imgW="1384300" imgH="1905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3266" y="6228426"/>
                        <a:ext cx="2548215" cy="359485"/>
                      </a:xfrm>
                      <a:prstGeom prst="rect">
                        <a:avLst/>
                      </a:prstGeom>
                      <a:noFill/>
                    </p:spPr>
                  </p:pic>
                </p:oleObj>
              </mc:Fallback>
            </mc:AlternateContent>
          </a:graphicData>
        </a:graphic>
      </p:graphicFrame>
      <p:pic>
        <p:nvPicPr>
          <p:cNvPr id="28" name="!!3">
            <a:extLst>
              <a:ext uri="{FF2B5EF4-FFF2-40B4-BE49-F238E27FC236}">
                <a16:creationId xmlns:a16="http://schemas.microsoft.com/office/drawing/2014/main" id="{83F1A94D-48D5-4D73-BDAA-9118478F5E60}"/>
              </a:ext>
            </a:extLst>
          </p:cNvPr>
          <p:cNvPicPr>
            <a:picLocks noChangeAspect="1"/>
          </p:cNvPicPr>
          <p:nvPr/>
        </p:nvPicPr>
        <p:blipFill>
          <a:blip r:embed="rId11"/>
          <a:stretch>
            <a:fillRect/>
          </a:stretch>
        </p:blipFill>
        <p:spPr>
          <a:xfrm>
            <a:off x="9432772" y="272962"/>
            <a:ext cx="1607156" cy="1446440"/>
          </a:xfrm>
          <a:prstGeom prst="rect">
            <a:avLst/>
          </a:prstGeom>
        </p:spPr>
      </p:pic>
      <mc:AlternateContent xmlns:mc="http://schemas.openxmlformats.org/markup-compatibility/2006">
        <mc:Choice xmlns:a14="http://schemas.microsoft.com/office/drawing/2010/main" Requires="a14">
          <p:sp>
            <p:nvSpPr>
              <p:cNvPr id="22" name="Rectangle 21"/>
              <p:cNvSpPr/>
              <p:nvPr/>
            </p:nvSpPr>
            <p:spPr>
              <a:xfrm>
                <a:off x="7240787" y="5164385"/>
                <a:ext cx="18342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m:t>
                      </m:r>
                      <m:r>
                        <a:rPr lang="en-US" sz="2400" b="1" i="1" smtClean="0">
                          <a:latin typeface="Cambria Math"/>
                        </a:rPr>
                        <m:t>𝒂</m:t>
                      </m:r>
                      <m:r>
                        <a:rPr lang="en-US" sz="2400" b="1" i="1" smtClean="0">
                          <a:latin typeface="Cambria Math"/>
                        </a:rPr>
                        <m:t>+</m:t>
                      </m:r>
                      <m:r>
                        <a:rPr lang="en-US" sz="2400" b="1" i="1" smtClean="0">
                          <a:latin typeface="Cambria Math"/>
                        </a:rPr>
                        <m:t>𝒃</m:t>
                      </m:r>
                      <m:r>
                        <a:rPr lang="en-US" sz="2400" b="1" i="1" smtClean="0">
                          <a:latin typeface="Cambria Math"/>
                        </a:rPr>
                        <m:t>+</m:t>
                      </m:r>
                      <m:r>
                        <a:rPr lang="en-US" sz="2400" b="1" i="1" smtClean="0">
                          <a:latin typeface="Cambria Math"/>
                        </a:rPr>
                        <m:t>𝒄</m:t>
                      </m:r>
                    </m:oMath>
                  </m:oMathPara>
                </a14:m>
                <a:endParaRPr lang="en-US" sz="2400" dirty="0"/>
              </a:p>
            </p:txBody>
          </p:sp>
        </mc:Choice>
        <mc:Fallback>
          <p:sp>
            <p:nvSpPr>
              <p:cNvPr id="22" name="Rectangle 21"/>
              <p:cNvSpPr>
                <a:spLocks noRot="1" noChangeAspect="1" noMove="1" noResize="1" noEditPoints="1" noAdjustHandles="1" noChangeArrowheads="1" noChangeShapeType="1" noTextEdit="1"/>
              </p:cNvSpPr>
              <p:nvPr/>
            </p:nvSpPr>
            <p:spPr>
              <a:xfrm>
                <a:off x="7240787" y="5164385"/>
                <a:ext cx="1834220" cy="461665"/>
              </a:xfrm>
              <a:prstGeom prst="rect">
                <a:avLst/>
              </a:prstGeom>
              <a:blipFill>
                <a:blip r:embed="rId12"/>
                <a:stretch>
                  <a:fillRect/>
                </a:stretch>
              </a:blipFill>
            </p:spPr>
            <p:txBody>
              <a:bodyPr/>
              <a:lstStyle/>
              <a:p>
                <a:r>
                  <a:rPr lang="vi-VN">
                    <a:noFill/>
                  </a:rPr>
                  <a:t> </a:t>
                </a:r>
              </a:p>
            </p:txBody>
          </p:sp>
        </mc:Fallback>
      </mc:AlternateContent>
      <p:sp>
        <p:nvSpPr>
          <p:cNvPr id="14" name="TextBox 13"/>
          <p:cNvSpPr txBox="1"/>
          <p:nvPr/>
        </p:nvSpPr>
        <p:spPr>
          <a:xfrm>
            <a:off x="1709855" y="1898448"/>
            <a:ext cx="2167664" cy="584775"/>
          </a:xfrm>
          <a:prstGeom prst="rect">
            <a:avLst/>
          </a:prstGeom>
          <a:noFill/>
        </p:spPr>
        <p:txBody>
          <a:bodyPr wrap="square" rtlCol="0">
            <a:spAutoFit/>
          </a:bodyPr>
          <a:lstStyle/>
          <a:p>
            <a:r>
              <a:rPr lang="en-US" sz="3200" dirty="0" smtClean="0">
                <a:solidFill>
                  <a:srgbClr val="FF0000"/>
                </a:solidFill>
              </a:rPr>
              <a:t>a + b = c =&gt; </a:t>
            </a:r>
            <a:endParaRPr lang="vi-VN" sz="3600" dirty="0">
              <a:solidFill>
                <a:srgbClr val="FF0000"/>
              </a:solidFill>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72920815"/>
              </p:ext>
            </p:extLst>
          </p:nvPr>
        </p:nvGraphicFramePr>
        <p:xfrm>
          <a:off x="3755831" y="1747380"/>
          <a:ext cx="1520097" cy="1043922"/>
        </p:xfrm>
        <a:graphic>
          <a:graphicData uri="http://schemas.openxmlformats.org/presentationml/2006/ole">
            <mc:AlternateContent xmlns:mc="http://schemas.openxmlformats.org/markup-compatibility/2006">
              <mc:Choice xmlns:v="urn:schemas-microsoft-com:vml" Requires="v">
                <p:oleObj spid="_x0000_s2187" name="Equation" r:id="rId13" imgW="787058" imgH="545863" progId="Equation.DSMT4">
                  <p:embed/>
                </p:oleObj>
              </mc:Choice>
              <mc:Fallback>
                <p:oleObj name="Equation" r:id="rId13" imgW="787058" imgH="545863" progId="Equation.DSMT4">
                  <p:embed/>
                  <p:pic>
                    <p:nvPicPr>
                      <p:cNvPr id="26"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55831" y="1747380"/>
                        <a:ext cx="1520097" cy="1043922"/>
                      </a:xfrm>
                      <a:prstGeom prst="rect">
                        <a:avLst/>
                      </a:prstGeom>
                      <a:noFill/>
                    </p:spPr>
                  </p:pic>
                </p:oleObj>
              </mc:Fallback>
            </mc:AlternateContent>
          </a:graphicData>
        </a:graphic>
      </p:graphicFrame>
    </p:spTree>
    <p:extLst>
      <p:ext uri="{BB962C8B-B14F-4D97-AF65-F5344CB8AC3E}">
        <p14:creationId xmlns:p14="http://schemas.microsoft.com/office/powerpoint/2010/main" val="146916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childTnLst>
                                </p:cTn>
                              </p:par>
                              <p:par>
                                <p:cTn id="34" presetID="2" presetClass="exit" presetSubtype="4" fill="hold" grpId="1" nodeType="withEffect">
                                  <p:stCondLst>
                                    <p:cond delay="0"/>
                                  </p:stCondLst>
                                  <p:childTnLst>
                                    <p:anim calcmode="lin" valueType="num">
                                      <p:cBhvr additive="base">
                                        <p:cTn id="35" dur="500"/>
                                        <p:tgtEl>
                                          <p:spTgt spid="16"/>
                                        </p:tgtEl>
                                        <p:attrNameLst>
                                          <p:attrName>ppt_x</p:attrName>
                                        </p:attrNameLst>
                                      </p:cBhvr>
                                      <p:tavLst>
                                        <p:tav tm="0">
                                          <p:val>
                                            <p:strVal val="ppt_x"/>
                                          </p:val>
                                        </p:tav>
                                        <p:tav tm="100000">
                                          <p:val>
                                            <p:strVal val="ppt_x"/>
                                          </p:val>
                                        </p:tav>
                                      </p:tavLst>
                                    </p:anim>
                                    <p:anim calcmode="lin" valueType="num">
                                      <p:cBhvr additive="base">
                                        <p:cTn id="36" dur="500"/>
                                        <p:tgtEl>
                                          <p:spTgt spid="16"/>
                                        </p:tgtEl>
                                        <p:attrNameLst>
                                          <p:attrName>ppt_y</p:attrName>
                                        </p:attrNameLst>
                                      </p:cBhvr>
                                      <p:tavLst>
                                        <p:tav tm="0">
                                          <p:val>
                                            <p:strVal val="ppt_y"/>
                                          </p:val>
                                        </p:tav>
                                        <p:tav tm="100000">
                                          <p:val>
                                            <p:strVal val="1+ppt_h/2"/>
                                          </p:val>
                                        </p:tav>
                                      </p:tavLst>
                                    </p:anim>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P spid="18" grpId="0"/>
      <p:bldP spid="21" grpId="0"/>
      <p:bldP spid="25" grpId="0"/>
      <p:bldP spid="2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400" y="-231577"/>
            <a:ext cx="13458613" cy="7284720"/>
            <a:chOff x="-914400" y="-228600"/>
            <a:chExt cx="13458613" cy="728472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8600"/>
              <a:ext cx="13458613" cy="7284720"/>
            </a:xfrm>
            <a:prstGeom prst="rect">
              <a:avLst/>
            </a:prstGeom>
          </p:spPr>
        </p:pic>
      </p:grpSp>
      <mc:AlternateContent xmlns:mc="http://schemas.openxmlformats.org/markup-compatibility/2006" xmlns:a14="http://schemas.microsoft.com/office/drawing/2010/main">
        <mc:Choice Requires="a14">
          <p:sp>
            <p:nvSpPr>
              <p:cNvPr id="6" name="TextBox 5"/>
              <p:cNvSpPr txBox="1"/>
              <p:nvPr/>
            </p:nvSpPr>
            <p:spPr>
              <a:xfrm>
                <a:off x="3642360" y="2773680"/>
                <a:ext cx="5654040" cy="2677656"/>
              </a:xfrm>
              <a:prstGeom prst="rect">
                <a:avLst/>
              </a:prstGeom>
              <a:noFill/>
            </p:spPr>
            <p:txBody>
              <a:bodyPr wrap="square" rtlCol="0">
                <a:spAutoFit/>
              </a:bodyPr>
              <a:lstStyle/>
              <a:p>
                <a:r>
                  <a:rPr lang="en-US" sz="2800" smtClean="0">
                    <a:solidFill>
                      <a:srgbClr val="008000"/>
                    </a:solidFill>
                    <a:latin typeface="Arial" pitchFamily="34" charset="0"/>
                    <a:cs typeface="Arial" panose="020B0604020202020204" pitchFamily="34" charset="0"/>
                  </a:rPr>
                  <a:t>Do tính chất kết hợp nên giá trị của biểu thức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a14:m>
                <a:r>
                  <a:rPr lang="en-US" sz="2800">
                    <a:solidFill>
                      <a:srgbClr val="008000"/>
                    </a:solidFill>
                    <a:latin typeface="Arial" panose="020B0604020202020204" pitchFamily="34" charset="0"/>
                    <a:cs typeface="Arial" panose="020B0604020202020204" pitchFamily="34" charset="0"/>
                  </a:rPr>
                  <a:t> có thể </a:t>
                </a:r>
              </a:p>
              <a:p>
                <a:r>
                  <a:rPr lang="en-US" sz="2800">
                    <a:solidFill>
                      <a:srgbClr val="008000"/>
                    </a:solidFill>
                    <a:latin typeface="Arial" panose="020B0604020202020204" pitchFamily="34" charset="0"/>
                    <a:cs typeface="Arial" panose="020B0604020202020204" pitchFamily="34" charset="0"/>
                  </a:rPr>
                  <a:t>được tính theo một trong hai cách sau:</a:t>
                </a:r>
              </a:p>
              <a:p>
                <a:pPr/>
                <a14:m>
                  <m:oMathPara xmlns:m="http://schemas.openxmlformats.org/officeDocument/2006/math">
                    <m:oMathParaPr>
                      <m:jc m:val="left"/>
                    </m:oMathParaPr>
                    <m:oMath xmlns:m="http://schemas.openxmlformats.org/officeDocument/2006/math">
                      <m:r>
                        <a:rPr lang="en-US" sz="2800" b="0" i="1" smtClean="0">
                          <a:solidFill>
                            <a:srgbClr val="008000"/>
                          </a:solidFill>
                          <a:latin typeface="Cambria Math" panose="02040503050406030204" pitchFamily="18" charset="0"/>
                        </a:rPr>
                        <m:t>            </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d>
                        <m:dPr>
                          <m:ctrlPr>
                            <a:rPr lang="en-US" sz="2800" i="1" smtClean="0">
                              <a:solidFill>
                                <a:srgbClr val="008000"/>
                              </a:solidFill>
                              <a:latin typeface="Cambria Math" panose="02040503050406030204" pitchFamily="18" charset="0"/>
                            </a:rPr>
                          </m:ctrlPr>
                        </m:dPr>
                        <m:e>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e>
                      </m:d>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m:oMathPara>
                </a14:m>
                <a:endParaRPr lang="en-US" sz="2800">
                  <a:solidFill>
                    <a:srgbClr val="008000"/>
                  </a:solidFill>
                  <a:latin typeface="Arial" panose="020B0604020202020204" pitchFamily="34" charset="0"/>
                  <a:cs typeface="Arial" panose="020B0604020202020204" pitchFamily="34" charset="0"/>
                </a:endParaRPr>
              </a:p>
              <a:p>
                <a:r>
                  <a:rPr lang="en-US" sz="2800">
                    <a:solidFill>
                      <a:srgbClr val="008000"/>
                    </a:solidFill>
                    <a:latin typeface="Arial" panose="020B0604020202020204" pitchFamily="34" charset="0"/>
                    <a:cs typeface="Arial" panose="020B0604020202020204" pitchFamily="34" charset="0"/>
                  </a:rPr>
                  <a:t>Hoặc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oMath>
                </a14:m>
                <a:endParaRPr lang="en-US" sz="2800">
                  <a:solidFill>
                    <a:srgbClr val="008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42360" y="2773680"/>
                <a:ext cx="5654040" cy="2677656"/>
              </a:xfrm>
              <a:prstGeom prst="rect">
                <a:avLst/>
              </a:prstGeom>
              <a:blipFill rotWithShape="1">
                <a:blip r:embed="rId3"/>
                <a:stretch>
                  <a:fillRect l="-2265" t="-2278" r="-2050" b="-5467"/>
                </a:stretch>
              </a:blipFill>
            </p:spPr>
            <p:txBody>
              <a:bodyPr/>
              <a:lstStyle/>
              <a:p>
                <a:r>
                  <a:rPr lang="en-US">
                    <a:noFill/>
                  </a:rPr>
                  <a:t> </a:t>
                </a:r>
              </a:p>
            </p:txBody>
          </p:sp>
        </mc:Fallback>
      </mc:AlternateContent>
      <p:sp>
        <p:nvSpPr>
          <p:cNvPr id="7" name="Oval 6"/>
          <p:cNvSpPr/>
          <p:nvPr/>
        </p:nvSpPr>
        <p:spPr>
          <a:xfrm>
            <a:off x="1905000" y="338316"/>
            <a:ext cx="3474720" cy="1569720"/>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Lưu ý</a:t>
            </a:r>
          </a:p>
        </p:txBody>
      </p:sp>
    </p:spTree>
    <p:extLst>
      <p:ext uri="{BB962C8B-B14F-4D97-AF65-F5344CB8AC3E}">
        <p14:creationId xmlns:p14="http://schemas.microsoft.com/office/powerpoint/2010/main" val="54002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1679330"/>
            <a:ext cx="8194331" cy="2246769"/>
          </a:xfrm>
          <a:prstGeom prst="rect">
            <a:avLst/>
          </a:prstGeom>
          <a:noFill/>
        </p:spPr>
        <p:txBody>
          <a:bodyPr wrap="square">
            <a:spAutoFit/>
          </a:bodyPr>
          <a:lstStyle/>
          <a:p>
            <a:r>
              <a:rPr lang="en-US" sz="2800" b="1" smtClean="0">
                <a:latin typeface="Arial" pitchFamily="34" charset="0"/>
                <a:ea typeface="Times New Roman" panose="02020603050405020304" pitchFamily="18" charset="0"/>
                <a:cs typeface="Arial" pitchFamily="34" charset="0"/>
              </a:rPr>
              <a:t>Ví dụ 1 (SGK): Tính một cách hợp lí</a:t>
            </a:r>
          </a:p>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89 + 76 + 24</a:t>
            </a:r>
          </a:p>
          <a:p>
            <a:r>
              <a:rPr lang="en-US" sz="2800" smtClean="0">
                <a:latin typeface="Arial" pitchFamily="34" charset="0"/>
                <a:ea typeface="Times New Roman" panose="02020603050405020304" pitchFamily="18" charset="0"/>
                <a:cs typeface="Arial" pitchFamily="34" charset="0"/>
              </a:rPr>
              <a:t>  = 89 + (</a:t>
            </a:r>
            <a:r>
              <a:rPr lang="en-US" sz="2800">
                <a:latin typeface="Arial" pitchFamily="34" charset="0"/>
                <a:ea typeface="Times New Roman" panose="02020603050405020304" pitchFamily="18" charset="0"/>
                <a:cs typeface="Arial" pitchFamily="34" charset="0"/>
              </a:rPr>
              <a:t>76 + 24</a:t>
            </a:r>
            <a:r>
              <a:rPr lang="en-US" sz="2800" smtClean="0">
                <a:latin typeface="Arial" pitchFamily="34" charset="0"/>
                <a:ea typeface="Times New Roman" panose="02020603050405020304" pitchFamily="18" charset="0"/>
                <a:cs typeface="Arial" pitchFamily="34" charset="0"/>
              </a:rPr>
              <a:t>) (tính chất kết hợp)</a:t>
            </a:r>
          </a:p>
          <a:p>
            <a:r>
              <a:rPr lang="en-US" sz="2800" smtClean="0">
                <a:effectLst/>
                <a:latin typeface="Arial" pitchFamily="34" charset="0"/>
                <a:ea typeface="Times New Roman" panose="02020603050405020304" pitchFamily="18" charset="0"/>
                <a:cs typeface="Arial" pitchFamily="34" charset="0"/>
              </a:rPr>
              <a:t>  = 89 + 100 </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189</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3824595"/>
            <a:ext cx="8194331" cy="2246769"/>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b) 65 + 97 + 35</a:t>
            </a:r>
          </a:p>
          <a:p>
            <a:r>
              <a:rPr lang="en-US" sz="2800" smtClean="0">
                <a:latin typeface="Arial" pitchFamily="34" charset="0"/>
                <a:ea typeface="Times New Roman" panose="02020603050405020304" pitchFamily="18" charset="0"/>
                <a:cs typeface="Arial" pitchFamily="34" charset="0"/>
              </a:rPr>
              <a:t>  = </a:t>
            </a:r>
            <a:r>
              <a:rPr lang="en-US" sz="2800">
                <a:latin typeface="Arial" pitchFamily="34" charset="0"/>
                <a:ea typeface="Times New Roman" panose="02020603050405020304" pitchFamily="18" charset="0"/>
                <a:cs typeface="Arial" pitchFamily="34" charset="0"/>
              </a:rPr>
              <a:t>65 + </a:t>
            </a:r>
            <a:r>
              <a:rPr lang="en-US" sz="2800" smtClean="0">
                <a:latin typeface="Arial" pitchFamily="34" charset="0"/>
                <a:ea typeface="Times New Roman" panose="02020603050405020304" pitchFamily="18" charset="0"/>
                <a:cs typeface="Arial" pitchFamily="34" charset="0"/>
              </a:rPr>
              <a:t>35 + </a:t>
            </a:r>
            <a:r>
              <a:rPr lang="en-US" sz="2800">
                <a:latin typeface="Arial" pitchFamily="34" charset="0"/>
                <a:ea typeface="Times New Roman" panose="02020603050405020304" pitchFamily="18" charset="0"/>
                <a:cs typeface="Arial" pitchFamily="34" charset="0"/>
              </a:rPr>
              <a:t>97 (tính chất </a:t>
            </a:r>
            <a:r>
              <a:rPr lang="en-US" sz="2800" smtClean="0">
                <a:latin typeface="Arial" pitchFamily="34" charset="0"/>
                <a:ea typeface="Times New Roman" panose="02020603050405020304" pitchFamily="18" charset="0"/>
                <a:cs typeface="Arial" pitchFamily="34" charset="0"/>
              </a:rPr>
              <a:t>giao hoán)</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 (65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35)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97 (tính chất kết hợp)</a:t>
            </a:r>
          </a:p>
          <a:p>
            <a:r>
              <a:rPr lang="en-US" sz="2800" smtClean="0">
                <a:effectLst/>
                <a:latin typeface="Arial" pitchFamily="34" charset="0"/>
                <a:ea typeface="Times New Roman" panose="02020603050405020304" pitchFamily="18" charset="0"/>
                <a:cs typeface="Arial" pitchFamily="34" charset="0"/>
              </a:rPr>
              <a:t>  = 100 + 97</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197</a:t>
            </a:r>
            <a:endParaRPr lang="en-US" sz="2800">
              <a:effectLst/>
              <a:latin typeface="Arial" pitchFamily="34" charset="0"/>
              <a:ea typeface="Times New Roman" panose="02020603050405020304" pitchFamily="18" charset="0"/>
              <a:cs typeface="Arial" pitchFamily="34" charset="0"/>
            </a:endParaRPr>
          </a:p>
        </p:txBody>
      </p:sp>
      <p:sp>
        <p:nvSpPr>
          <p:cNvPr id="3" name="Cloud Callout 2"/>
          <p:cNvSpPr/>
          <p:nvPr/>
        </p:nvSpPr>
        <p:spPr>
          <a:xfrm>
            <a:off x="7680959" y="1888314"/>
            <a:ext cx="4148057" cy="24981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Quan sát VD 1 SGK</a:t>
            </a:r>
            <a:endParaRPr lang="en-US" sz="2800">
              <a:latin typeface="Arial" pitchFamily="34" charset="0"/>
              <a:cs typeface="Arial" pitchFamily="34" charset="0"/>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421209"/>
            <a:ext cx="8194331" cy="1815882"/>
          </a:xfrm>
          <a:prstGeom prst="rect">
            <a:avLst/>
          </a:prstGeom>
          <a:noFill/>
        </p:spPr>
        <p:txBody>
          <a:bodyPr wrap="square">
            <a:spAutoFit/>
          </a:bodyPr>
          <a:lstStyle/>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58 + 76 + 42</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 58 + 42 + 76 (tính chất giao hoán)</a:t>
            </a:r>
            <a:endParaRPr lang="en-US" sz="2800" smtClean="0">
              <a:effectLst/>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(58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42) </a:t>
            </a:r>
            <a:r>
              <a:rPr lang="en-US" sz="2800">
                <a:latin typeface="Arial" pitchFamily="34" charset="0"/>
                <a:ea typeface="Times New Roman" panose="02020603050405020304" pitchFamily="18" charset="0"/>
                <a:cs typeface="Arial" pitchFamily="34" charset="0"/>
              </a:rPr>
              <a:t>+ 76</a:t>
            </a:r>
            <a:r>
              <a:rPr lang="en-US" sz="2800" smtClean="0">
                <a:latin typeface="Arial" pitchFamily="34" charset="0"/>
                <a:ea typeface="Times New Roman" panose="02020603050405020304" pitchFamily="18" charset="0"/>
                <a:cs typeface="Arial" pitchFamily="34" charset="0"/>
              </a:rPr>
              <a:t> (tính chất kết hợp)</a:t>
            </a:r>
          </a:p>
          <a:p>
            <a:r>
              <a:rPr lang="en-US" sz="2800" smtClean="0">
                <a:effectLst/>
                <a:latin typeface="Arial" pitchFamily="34" charset="0"/>
                <a:ea typeface="Times New Roman" panose="02020603050405020304" pitchFamily="18" charset="0"/>
                <a:cs typeface="Arial" pitchFamily="34" charset="0"/>
              </a:rPr>
              <a:t>  = 100 + 76</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176</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4221414"/>
            <a:ext cx="8194331" cy="1815882"/>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b) </a:t>
            </a:r>
            <a:r>
              <a:rPr lang="en-US" sz="2800">
                <a:latin typeface="Arial" pitchFamily="34" charset="0"/>
                <a:ea typeface="Times New Roman" panose="02020603050405020304" pitchFamily="18" charset="0"/>
                <a:cs typeface="Arial" pitchFamily="34" charset="0"/>
              </a:rPr>
              <a:t>66 + 34 + 27</a:t>
            </a:r>
          </a:p>
          <a:p>
            <a:r>
              <a:rPr lang="en-US" sz="2800" smtClean="0">
                <a:latin typeface="Arial" pitchFamily="34" charset="0"/>
                <a:ea typeface="Times New Roman" panose="02020603050405020304" pitchFamily="18" charset="0"/>
                <a:cs typeface="Arial" pitchFamily="34" charset="0"/>
              </a:rPr>
              <a:t>  = (66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34)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27 (tính chất kết hợp)</a:t>
            </a:r>
          </a:p>
          <a:p>
            <a:r>
              <a:rPr lang="en-US" sz="2800" smtClean="0">
                <a:effectLst/>
                <a:latin typeface="Arial" pitchFamily="34" charset="0"/>
                <a:ea typeface="Times New Roman" panose="02020603050405020304" pitchFamily="18" charset="0"/>
                <a:cs typeface="Arial" pitchFamily="34" charset="0"/>
              </a:rPr>
              <a:t>  = 100 + 27</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127</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37563" y="1449849"/>
            <a:ext cx="8194331" cy="954107"/>
          </a:xfrm>
          <a:prstGeom prst="rect">
            <a:avLst/>
          </a:prstGeom>
          <a:noFill/>
        </p:spPr>
        <p:txBody>
          <a:bodyPr wrap="square">
            <a:spAutoFit/>
          </a:bodyPr>
          <a:lstStyle/>
          <a:p>
            <a:r>
              <a:rPr lang="en-US" sz="2800" b="1" smtClean="0">
                <a:latin typeface="Arial" pitchFamily="34" charset="0"/>
                <a:ea typeface="Times New Roman" panose="02020603050405020304" pitchFamily="18" charset="0"/>
                <a:cs typeface="Arial" pitchFamily="34" charset="0"/>
              </a:rPr>
              <a:t>? Tính một cách hợp lí</a:t>
            </a:r>
          </a:p>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58 + 76 + 42</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b) 66 + 34 + 27</a:t>
            </a:r>
            <a:endParaRPr lang="en-US" sz="2800" smtClean="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50164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c) Luyện tập 1</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1679330"/>
            <a:ext cx="9360176" cy="1815882"/>
          </a:xfrm>
          <a:prstGeom prst="rect">
            <a:avLst/>
          </a:prstGeom>
          <a:noFill/>
        </p:spPr>
        <p:txBody>
          <a:bodyPr wrap="square">
            <a:spAutoFit/>
          </a:bodyPr>
          <a:lstStyle/>
          <a:p>
            <a:r>
              <a:rPr lang="en-US" sz="2800" i="1">
                <a:latin typeface="Arial" pitchFamily="34" charset="0"/>
                <a:cs typeface="Arial" pitchFamily="34" charset="0"/>
              </a:rPr>
              <a:t>Mẹ An mua cho An một bộ đồng phục học sinh gồm: áo sơ mi </a:t>
            </a:r>
            <a:r>
              <a:rPr lang="en-US" sz="2800" i="1" smtClean="0">
                <a:latin typeface="Arial" pitchFamily="34" charset="0"/>
                <a:cs typeface="Arial" pitchFamily="34" charset="0"/>
              </a:rPr>
              <a:t>giá 125 000 đồng</a:t>
            </a:r>
            <a:r>
              <a:rPr lang="en-US" sz="2800" i="1">
                <a:latin typeface="Arial" pitchFamily="34" charset="0"/>
                <a:cs typeface="Arial" pitchFamily="34" charset="0"/>
              </a:rPr>
              <a:t>, áo khoác giá </a:t>
            </a:r>
            <a:r>
              <a:rPr lang="en-US" sz="2800" i="1" smtClean="0">
                <a:latin typeface="Arial" pitchFamily="34" charset="0"/>
                <a:cs typeface="Arial" pitchFamily="34" charset="0"/>
              </a:rPr>
              <a:t>140 000 đồng</a:t>
            </a:r>
            <a:r>
              <a:rPr lang="en-US" sz="2800" i="1">
                <a:latin typeface="Arial" pitchFamily="34" charset="0"/>
                <a:cs typeface="Arial" pitchFamily="34" charset="0"/>
              </a:rPr>
              <a:t>, quần âu giá </a:t>
            </a:r>
            <a:r>
              <a:rPr lang="en-US" sz="2800" i="1" smtClean="0">
                <a:latin typeface="Arial" pitchFamily="34" charset="0"/>
                <a:cs typeface="Arial" pitchFamily="34" charset="0"/>
              </a:rPr>
              <a:t>160 000 </a:t>
            </a:r>
            <a:r>
              <a:rPr lang="en-US" sz="2800" i="1">
                <a:latin typeface="Arial" pitchFamily="34" charset="0"/>
                <a:cs typeface="Arial" pitchFamily="34" charset="0"/>
              </a:rPr>
              <a:t>đồng. Tính số tiền mẹ An đã mua đồng phục cho An.</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3824595"/>
            <a:ext cx="9809551" cy="2246769"/>
          </a:xfrm>
          <a:prstGeom prst="rect">
            <a:avLst/>
          </a:prstGeom>
          <a:noFill/>
        </p:spPr>
        <p:txBody>
          <a:bodyPr wrap="square">
            <a:spAutoFit/>
          </a:bodyPr>
          <a:lstStyle/>
          <a:p>
            <a:r>
              <a:rPr lang="en-US" sz="2800" u="sng" smtClean="0">
                <a:solidFill>
                  <a:srgbClr val="1F4E79"/>
                </a:solidFill>
                <a:latin typeface="Arial" pitchFamily="34" charset="0"/>
                <a:cs typeface="Arial" pitchFamily="34" charset="0"/>
              </a:rPr>
              <a:t>Giải:</a:t>
            </a:r>
            <a:r>
              <a:rPr lang="en-US" sz="2800" smtClean="0">
                <a:solidFill>
                  <a:srgbClr val="1F4E79"/>
                </a:solidFill>
                <a:latin typeface="Arial" pitchFamily="34" charset="0"/>
                <a:cs typeface="Arial" pitchFamily="34" charset="0"/>
              </a:rPr>
              <a:t> </a:t>
            </a:r>
            <a:r>
              <a:rPr lang="en-US" sz="2800" smtClean="0">
                <a:latin typeface="Arial" pitchFamily="34" charset="0"/>
                <a:cs typeface="Arial" pitchFamily="34" charset="0"/>
              </a:rPr>
              <a:t>Số </a:t>
            </a:r>
            <a:r>
              <a:rPr lang="en-US" sz="2800">
                <a:latin typeface="Arial" pitchFamily="34" charset="0"/>
                <a:cs typeface="Arial" pitchFamily="34" charset="0"/>
              </a:rPr>
              <a:t>tiền mẹ An đã mua đồng phục cho An là:</a:t>
            </a:r>
          </a:p>
          <a:p>
            <a:r>
              <a:rPr lang="en-US" sz="2800" smtClean="0">
                <a:effectLst/>
                <a:latin typeface="Arial" pitchFamily="34" charset="0"/>
                <a:ea typeface="Times New Roman" panose="02020603050405020304" pitchFamily="18" charset="0"/>
                <a:cs typeface="Arial" pitchFamily="34" charset="0"/>
              </a:rPr>
              <a:t>125 000 + 140 000 + 160 000</a:t>
            </a:r>
          </a:p>
          <a:p>
            <a:r>
              <a:rPr lang="en-US" sz="2800" smtClean="0">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125 000 + </a:t>
            </a:r>
            <a:r>
              <a:rPr lang="en-US" sz="2800" smtClean="0">
                <a:latin typeface="Arial" pitchFamily="34" charset="0"/>
                <a:ea typeface="Times New Roman" panose="02020603050405020304" pitchFamily="18" charset="0"/>
                <a:cs typeface="Arial" pitchFamily="34" charset="0"/>
              </a:rPr>
              <a:t>(140 </a:t>
            </a:r>
            <a:r>
              <a:rPr lang="en-US" sz="2800">
                <a:latin typeface="Arial" pitchFamily="34" charset="0"/>
                <a:ea typeface="Times New Roman" panose="02020603050405020304" pitchFamily="18" charset="0"/>
                <a:cs typeface="Arial" pitchFamily="34" charset="0"/>
              </a:rPr>
              <a:t>000 + 160 </a:t>
            </a:r>
            <a:r>
              <a:rPr lang="en-US" sz="2800" smtClean="0">
                <a:latin typeface="Arial" pitchFamily="34" charset="0"/>
                <a:ea typeface="Times New Roman" panose="02020603050405020304" pitchFamily="18" charset="0"/>
                <a:cs typeface="Arial" pitchFamily="34" charset="0"/>
              </a:rPr>
              <a:t>000)</a:t>
            </a:r>
          </a:p>
          <a:p>
            <a:r>
              <a:rPr lang="en-US" sz="2800" smtClean="0">
                <a:effectLst/>
                <a:latin typeface="Arial" pitchFamily="34" charset="0"/>
                <a:ea typeface="Times New Roman" panose="02020603050405020304" pitchFamily="18" charset="0"/>
                <a:cs typeface="Arial" pitchFamily="34" charset="0"/>
              </a:rPr>
              <a:t>= 125 000 + 300 000</a:t>
            </a:r>
          </a:p>
          <a:p>
            <a:r>
              <a:rPr lang="en-US" sz="2800" smtClean="0">
                <a:effectLst/>
                <a:latin typeface="Arial" pitchFamily="34" charset="0"/>
                <a:ea typeface="Times New Roman" panose="02020603050405020304" pitchFamily="18" charset="0"/>
                <a:cs typeface="Arial" pitchFamily="34" charset="0"/>
              </a:rPr>
              <a:t>= 425 000 (đồng)</a:t>
            </a:r>
            <a:endParaRPr lang="en-US" sz="2800">
              <a:effectLst/>
              <a:latin typeface="Arial" pitchFamily="34" charset="0"/>
              <a:ea typeface="Times New Roman" panose="02020603050405020304" pitchFamily="18" charset="0"/>
              <a:cs typeface="Arial" pitchFamily="34" charset="0"/>
            </a:endParaRPr>
          </a:p>
        </p:txBody>
      </p:sp>
      <p:pic>
        <p:nvPicPr>
          <p:cNvPr id="1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6872998" y="4525566"/>
            <a:ext cx="2010536" cy="2010536"/>
          </a:xfrm>
          <a:prstGeom prst="rect">
            <a:avLst/>
          </a:prstGeom>
        </p:spPr>
      </p:pic>
      <p:pic>
        <p:nvPicPr>
          <p:cNvPr id="1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178747" y="5147653"/>
            <a:ext cx="1181515" cy="1181515"/>
          </a:xfrm>
          <a:prstGeom prst="rect">
            <a:avLst/>
          </a:prstGeom>
        </p:spPr>
      </p:pic>
    </p:spTree>
    <p:extLst>
      <p:ext uri="{BB962C8B-B14F-4D97-AF65-F5344CB8AC3E}">
        <p14:creationId xmlns:p14="http://schemas.microsoft.com/office/powerpoint/2010/main" val="1279987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96A91-93C8-4C7A-BF68-944591874A6D}">
  <ds:schemaRefs>
    <ds:schemaRef ds:uri="http://purl.org/dc/dcmitype/"/>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16c05727-aa75-4e4a-9b5f-8a80a1165891"/>
    <ds:schemaRef ds:uri="http://schemas.microsoft.com/office/infopath/2007/PartnerControl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Lab safety</Template>
  <TotalTime>770</TotalTime>
  <Words>1164</Words>
  <Application>Microsoft Office PowerPoint</Application>
  <PresentationFormat>Widescreen</PresentationFormat>
  <Paragraphs>149</Paragraphs>
  <Slides>20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31" baseType="lpstr">
      <vt:lpstr>Arial</vt:lpstr>
      <vt:lpstr>Calibri</vt:lpstr>
      <vt:lpstr>Calibri Light</vt:lpstr>
      <vt:lpstr>Cambria Math</vt:lpstr>
      <vt:lpstr>FrankRuehl</vt:lpstr>
      <vt:lpstr>Rockwell</vt:lpstr>
      <vt:lpstr>Tahoma</vt:lpstr>
      <vt:lpstr>Times New Roman</vt:lpstr>
      <vt:lpstr>Office Theme</vt:lpstr>
      <vt:lpstr>Equation</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54</cp:revision>
  <dcterms:created xsi:type="dcterms:W3CDTF">2021-06-07T13:44:30Z</dcterms:created>
  <dcterms:modified xsi:type="dcterms:W3CDTF">2021-09-14T14:21:54Z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